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1" r:id="rId1"/>
  </p:sldMasterIdLst>
  <p:notesMasterIdLst>
    <p:notesMasterId r:id="rId25"/>
  </p:notesMasterIdLst>
  <p:handoutMasterIdLst>
    <p:handoutMasterId r:id="rId26"/>
  </p:handoutMasterIdLst>
  <p:sldIdLst>
    <p:sldId id="256" r:id="rId2"/>
    <p:sldId id="324" r:id="rId3"/>
    <p:sldId id="268" r:id="rId4"/>
    <p:sldId id="327" r:id="rId5"/>
    <p:sldId id="270" r:id="rId6"/>
    <p:sldId id="271" r:id="rId7"/>
    <p:sldId id="276" r:id="rId8"/>
    <p:sldId id="322" r:id="rId9"/>
    <p:sldId id="328" r:id="rId10"/>
    <p:sldId id="325" r:id="rId11"/>
    <p:sldId id="326" r:id="rId12"/>
    <p:sldId id="259" r:id="rId13"/>
    <p:sldId id="284" r:id="rId14"/>
    <p:sldId id="282" r:id="rId15"/>
    <p:sldId id="286" r:id="rId16"/>
    <p:sldId id="315" r:id="rId17"/>
    <p:sldId id="290" r:id="rId18"/>
    <p:sldId id="291" r:id="rId19"/>
    <p:sldId id="293" r:id="rId20"/>
    <p:sldId id="292" r:id="rId21"/>
    <p:sldId id="294" r:id="rId22"/>
    <p:sldId id="329" r:id="rId23"/>
    <p:sldId id="32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B23"/>
    <a:srgbClr val="D25221"/>
    <a:srgbClr val="A54200"/>
    <a:srgbClr val="11B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5" autoAdjust="0"/>
    <p:restoredTop sz="87574" autoAdjust="0"/>
  </p:normalViewPr>
  <p:slideViewPr>
    <p:cSldViewPr snapToGrid="0" snapToObjects="1">
      <p:cViewPr varScale="1">
        <p:scale>
          <a:sx n="128" d="100"/>
          <a:sy n="128" d="100"/>
        </p:scale>
        <p:origin x="-1976" y="-112"/>
      </p:cViewPr>
      <p:guideLst>
        <p:guide orient="horz" pos="2160"/>
        <p:guide pos="2880"/>
      </p:guideLst>
    </p:cSldViewPr>
  </p:slideViewPr>
  <p:outlineViewPr>
    <p:cViewPr>
      <p:scale>
        <a:sx n="33" d="100"/>
        <a:sy n="33" d="100"/>
      </p:scale>
      <p:origin x="0" y="1147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A421F7-C442-414A-9FA4-0836D6FB3271}" type="datetimeFigureOut">
              <a:rPr lang="en-US" smtClean="0"/>
              <a:pPr/>
              <a:t>8/18/15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D751C6-B674-F94B-8844-5AC0A9BD30C4}" type="slidenum">
              <a:rPr lang="en-US" smtClean="0"/>
              <a:pPr/>
              <a:t>‹#›</a:t>
            </a:fld>
            <a:endParaRPr lang="en-US"/>
          </a:p>
        </p:txBody>
      </p:sp>
    </p:spTree>
    <p:extLst>
      <p:ext uri="{BB962C8B-B14F-4D97-AF65-F5344CB8AC3E}">
        <p14:creationId xmlns:p14="http://schemas.microsoft.com/office/powerpoint/2010/main" val="362339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729A9-7957-E34D-8911-00BB4D9A33D3}" type="datetimeFigureOut">
              <a:rPr lang="en-US" smtClean="0"/>
              <a:pPr/>
              <a:t>8/18/15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2C540-D564-154E-874E-6B1F1D33C9FE}" type="slidenum">
              <a:rPr lang="en-US" smtClean="0"/>
              <a:pPr/>
              <a:t>‹#›</a:t>
            </a:fld>
            <a:endParaRPr lang="en-US"/>
          </a:p>
        </p:txBody>
      </p:sp>
    </p:spTree>
    <p:extLst>
      <p:ext uri="{BB962C8B-B14F-4D97-AF65-F5344CB8AC3E}">
        <p14:creationId xmlns:p14="http://schemas.microsoft.com/office/powerpoint/2010/main" val="3468171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PW suggestion: Insert one slide to offer big-picture agenda (“Tell them what you are going to tell them before telling them.”)</a:t>
            </a:r>
          </a:p>
        </p:txBody>
      </p:sp>
      <p:sp>
        <p:nvSpPr>
          <p:cNvPr id="4" name="Slide Number Placeholder 3"/>
          <p:cNvSpPr>
            <a:spLocks noGrp="1"/>
          </p:cNvSpPr>
          <p:nvPr>
            <p:ph type="sldNum" sz="quarter" idx="10"/>
          </p:nvPr>
        </p:nvSpPr>
        <p:spPr/>
        <p:txBody>
          <a:bodyPr/>
          <a:lstStyle/>
          <a:p>
            <a:fld id="{D562C540-D564-154E-874E-6B1F1D33C9FE}" type="slidenum">
              <a:rPr lang="en-US" smtClean="0"/>
              <a:pPr/>
              <a:t>1</a:t>
            </a:fld>
            <a:endParaRPr lang="en-US"/>
          </a:p>
        </p:txBody>
      </p:sp>
    </p:spTree>
    <p:extLst>
      <p:ext uri="{BB962C8B-B14F-4D97-AF65-F5344CB8AC3E}">
        <p14:creationId xmlns:p14="http://schemas.microsoft.com/office/powerpoint/2010/main" val="272513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t>This is an accounting safeguard put in place by the University of Texas to ensure that all students who receive funds directly are actually “enrolled” in classes.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t>If you have been awarded a</a:t>
            </a:r>
            <a:r>
              <a:rPr lang="en-US" baseline="0" dirty="0" smtClean="0"/>
              <a:t> Non-Resident Tuition Entitlement waiver, it will appear as a credit to your tuition bill. If you’re unable to see this credit, please contact OSAP staff.</a:t>
            </a:r>
            <a:endParaRPr lang="en-US" dirty="0" smtClean="0"/>
          </a:p>
          <a:p>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17</a:t>
            </a:fld>
            <a:endParaRPr lang="en-US"/>
          </a:p>
        </p:txBody>
      </p:sp>
    </p:spTree>
    <p:extLst>
      <p:ext uri="{BB962C8B-B14F-4D97-AF65-F5344CB8AC3E}">
        <p14:creationId xmlns:p14="http://schemas.microsoft.com/office/powerpoint/2010/main" val="37140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Fellowship</a:t>
            </a:r>
            <a:r>
              <a:rPr lang="en-US" baseline="0" dirty="0" smtClean="0"/>
              <a:t> recipients may use any payment method to initiate the release of the LBJ School fellowship payment after Sept. 1.</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18</a:t>
            </a:fld>
            <a:endParaRPr lang="en-US"/>
          </a:p>
        </p:txBody>
      </p:sp>
    </p:spTree>
    <p:extLst>
      <p:ext uri="{BB962C8B-B14F-4D97-AF65-F5344CB8AC3E}">
        <p14:creationId xmlns:p14="http://schemas.microsoft.com/office/powerpoint/2010/main" val="128544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Advising</a:t>
            </a:r>
            <a:r>
              <a:rPr lang="en-US" baseline="0" dirty="0" smtClean="0"/>
              <a:t> bar notes: </a:t>
            </a:r>
            <a:r>
              <a:rPr lang="en-US" dirty="0" smtClean="0"/>
              <a:t>The LBJ School rarely imposes advising bars. </a:t>
            </a:r>
            <a:r>
              <a:rPr lang="en-US" baseline="0" dirty="0" smtClean="0"/>
              <a:t>Dual degree students often have advising bars imposed by the other major. In these cases, the LBJ School cannot clear your advising bar; instead, you must contact the academic unit that imposed the bar to have it cleared.</a:t>
            </a:r>
          </a:p>
          <a:p>
            <a:endParaRPr lang="en-US" baseline="0" dirty="0" smtClean="0"/>
          </a:p>
          <a:p>
            <a:r>
              <a:rPr lang="en-US" baseline="0" dirty="0" smtClean="0"/>
              <a:t>PW </a:t>
            </a:r>
            <a:r>
              <a:rPr lang="en-US" baseline="0" dirty="0" err="1" smtClean="0"/>
              <a:t>Stylisitic</a:t>
            </a:r>
            <a:r>
              <a:rPr lang="en-US" baseline="0" dirty="0" smtClean="0"/>
              <a:t>: Space before Advising Bars</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3</a:t>
            </a:fld>
            <a:endParaRPr lang="en-US"/>
          </a:p>
        </p:txBody>
      </p:sp>
    </p:spTree>
    <p:extLst>
      <p:ext uri="{BB962C8B-B14F-4D97-AF65-F5344CB8AC3E}">
        <p14:creationId xmlns:p14="http://schemas.microsoft.com/office/powerpoint/2010/main" val="352349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suggestion: First two bullet points are actually one single point.</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5</a:t>
            </a:fld>
            <a:endParaRPr lang="en-US"/>
          </a:p>
        </p:txBody>
      </p:sp>
    </p:spTree>
    <p:extLst>
      <p:ext uri="{BB962C8B-B14F-4D97-AF65-F5344CB8AC3E}">
        <p14:creationId xmlns:p14="http://schemas.microsoft.com/office/powerpoint/2010/main" val="305466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Course Availability: (provides the enrollment status for any UT Austin course: open, closed and/or waitlisted. This information will help you to create a realistic plan for registration).</a:t>
            </a:r>
          </a:p>
          <a:p>
            <a:pPr>
              <a:buFontTx/>
              <a:buChar char="•"/>
            </a:pPr>
            <a:r>
              <a:rPr lang="en-US" dirty="0" smtClean="0"/>
              <a:t>Realistic plan= if a preferred</a:t>
            </a:r>
            <a:r>
              <a:rPr lang="en-US" baseline="0" dirty="0" smtClean="0"/>
              <a:t> </a:t>
            </a:r>
            <a:r>
              <a:rPr lang="en-US" dirty="0" smtClean="0"/>
              <a:t>class is closed or full, you’ll know that you need to select an alternate course. Don’t assume all the classes you want to register for will be open to you at the time you register.</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6</a:t>
            </a:fld>
            <a:endParaRPr lang="en-US"/>
          </a:p>
        </p:txBody>
      </p:sp>
    </p:spTree>
    <p:extLst>
      <p:ext uri="{BB962C8B-B14F-4D97-AF65-F5344CB8AC3E}">
        <p14:creationId xmlns:p14="http://schemas.microsoft.com/office/powerpoint/2010/main" val="157403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857" dirty="0" smtClean="0"/>
              <a:t>I.</a:t>
            </a:r>
            <a:r>
              <a:rPr lang="en-US" sz="2857" baseline="0" dirty="0" smtClean="0"/>
              <a:t> </a:t>
            </a:r>
            <a:r>
              <a:rPr lang="en-US" sz="2857" dirty="0" smtClean="0"/>
              <a:t>You are more likely to get into your preferred courses with your preferred instructors if you do not delay registration.</a:t>
            </a:r>
          </a:p>
          <a:p>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7</a:t>
            </a:fld>
            <a:endParaRPr lang="en-US"/>
          </a:p>
        </p:txBody>
      </p:sp>
    </p:spTree>
    <p:extLst>
      <p:ext uri="{BB962C8B-B14F-4D97-AF65-F5344CB8AC3E}">
        <p14:creationId xmlns:p14="http://schemas.microsoft.com/office/powerpoint/2010/main" val="41224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suggestion: (1) Mention that MGPS students don’t take PRP until the second year. (2) </a:t>
            </a:r>
            <a:r>
              <a:rPr lang="en-US" b="1" dirty="0" smtClean="0"/>
              <a:t>Keep in mind that PRP Fair will be past tense</a:t>
            </a:r>
            <a:r>
              <a:rPr lang="en-US" b="1" baseline="0" dirty="0" smtClean="0"/>
              <a:t> at this session</a:t>
            </a:r>
            <a:r>
              <a:rPr lang="en-US" baseline="0" dirty="0" smtClean="0"/>
              <a:t>. (3) There will be a few </a:t>
            </a:r>
            <a:r>
              <a:rPr lang="en-US" baseline="0" dirty="0" err="1" smtClean="0"/>
              <a:t>MPAffers</a:t>
            </a:r>
            <a:r>
              <a:rPr lang="en-US" baseline="0" dirty="0" smtClean="0"/>
              <a:t> who did not attend the PRP Fair and therefore do not know about </a:t>
            </a:r>
            <a:r>
              <a:rPr lang="en-US" baseline="0" dirty="0" err="1" smtClean="0"/>
              <a:t>Qualtrics</a:t>
            </a:r>
            <a:r>
              <a:rPr lang="en-US" baseline="0" dirty="0" smtClean="0"/>
              <a:t>. </a:t>
            </a:r>
            <a:r>
              <a:rPr lang="en-US" b="1" baseline="0" dirty="0" smtClean="0"/>
              <a:t>Tell them to gather around the podium at the end of the session so pat can explain the process</a:t>
            </a:r>
            <a:r>
              <a:rPr lang="en-US" baseline="0" dirty="0" smtClean="0"/>
              <a:t>.</a:t>
            </a:r>
          </a:p>
          <a:p>
            <a:endParaRPr lang="en-US" baseline="0" dirty="0" smtClean="0"/>
          </a:p>
          <a:p>
            <a:r>
              <a:rPr lang="en-US" baseline="0" dirty="0" smtClean="0"/>
              <a:t>Go to UT Registration website in open browser!</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8</a:t>
            </a:fld>
            <a:endParaRPr lang="en-US"/>
          </a:p>
        </p:txBody>
      </p:sp>
    </p:spTree>
    <p:extLst>
      <p:ext uri="{BB962C8B-B14F-4D97-AF65-F5344CB8AC3E}">
        <p14:creationId xmlns:p14="http://schemas.microsoft.com/office/powerpoint/2010/main" val="290714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wait until registration commences (or ends)</a:t>
            </a:r>
            <a:r>
              <a:rPr lang="en-US" baseline="0" dirty="0" smtClean="0"/>
              <a:t> to ask for help it may be too late for a GPC to assist you.</a:t>
            </a:r>
          </a:p>
          <a:p>
            <a:r>
              <a:rPr lang="en-US" baseline="0" dirty="0" smtClean="0"/>
              <a:t>Show website for Registration Forms &amp; Procedures</a:t>
            </a:r>
          </a:p>
          <a:p>
            <a:endParaRPr lang="en-US" baseline="0" dirty="0" smtClean="0"/>
          </a:p>
          <a:p>
            <a:r>
              <a:rPr lang="en-US" baseline="0" dirty="0" smtClean="0"/>
              <a:t>PW: I would delete the two examples from this slide. Also, are you sure you want to say that about part timers out loud? Also: Should we add a bullet about special course arrangements that require your/my action (conference course, non-LBJ course)?</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12</a:t>
            </a:fld>
            <a:endParaRPr lang="en-US"/>
          </a:p>
        </p:txBody>
      </p:sp>
    </p:spTree>
    <p:extLst>
      <p:ext uri="{BB962C8B-B14F-4D97-AF65-F5344CB8AC3E}">
        <p14:creationId xmlns:p14="http://schemas.microsoft.com/office/powerpoint/2010/main" val="171938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Might want to delete “Fine-Tuning” from the title,</a:t>
            </a:r>
            <a:r>
              <a:rPr lang="en-US" baseline="0" dirty="0" smtClean="0"/>
              <a:t> now that you have deleted the previous slide. Also: Should we add a bullet for Q-drop?</a:t>
            </a:r>
            <a:endParaRPr lang="en-US" dirty="0"/>
          </a:p>
        </p:txBody>
      </p:sp>
      <p:sp>
        <p:nvSpPr>
          <p:cNvPr id="4" name="Slide Number Placeholder 3"/>
          <p:cNvSpPr>
            <a:spLocks noGrp="1"/>
          </p:cNvSpPr>
          <p:nvPr>
            <p:ph type="sldNum" sz="quarter" idx="10"/>
          </p:nvPr>
        </p:nvSpPr>
        <p:spPr/>
        <p:txBody>
          <a:bodyPr/>
          <a:lstStyle/>
          <a:p>
            <a:fld id="{D562C540-D564-154E-874E-6B1F1D33C9FE}" type="slidenum">
              <a:rPr lang="en-US" smtClean="0"/>
              <a:pPr/>
              <a:t>13</a:t>
            </a:fld>
            <a:endParaRPr lang="en-US"/>
          </a:p>
        </p:txBody>
      </p:sp>
    </p:spTree>
    <p:extLst>
      <p:ext uri="{BB962C8B-B14F-4D97-AF65-F5344CB8AC3E}">
        <p14:creationId xmlns:p14="http://schemas.microsoft.com/office/powerpoint/2010/main" val="83917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suggestion: If this is the last slide before the break,</a:t>
            </a:r>
            <a:r>
              <a:rPr lang="en-US" baseline="0" dirty="0" smtClean="0"/>
              <a:t> you might want to insert a slide after this one to </a:t>
            </a:r>
            <a:r>
              <a:rPr lang="en-US" baseline="0" smtClean="0"/>
              <a:t>that effect.</a:t>
            </a:r>
            <a:endParaRPr lang="en-US"/>
          </a:p>
        </p:txBody>
      </p:sp>
      <p:sp>
        <p:nvSpPr>
          <p:cNvPr id="4" name="Slide Number Placeholder 3"/>
          <p:cNvSpPr>
            <a:spLocks noGrp="1"/>
          </p:cNvSpPr>
          <p:nvPr>
            <p:ph type="sldNum" sz="quarter" idx="10"/>
          </p:nvPr>
        </p:nvSpPr>
        <p:spPr/>
        <p:txBody>
          <a:bodyPr/>
          <a:lstStyle/>
          <a:p>
            <a:fld id="{D562C540-D564-154E-874E-6B1F1D33C9FE}" type="slidenum">
              <a:rPr lang="en-US" smtClean="0"/>
              <a:pPr/>
              <a:t>16</a:t>
            </a:fld>
            <a:endParaRPr lang="en-US"/>
          </a:p>
        </p:txBody>
      </p:sp>
    </p:spTree>
    <p:extLst>
      <p:ext uri="{BB962C8B-B14F-4D97-AF65-F5344CB8AC3E}">
        <p14:creationId xmlns:p14="http://schemas.microsoft.com/office/powerpoint/2010/main" val="116973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1F7C9-3F54-A442-82B5-B4EA3586BC20}"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01F7C9-3F54-A442-82B5-B4EA3586BC20}"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01F7C9-3F54-A442-82B5-B4EA3586BC20}"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1F7C9-3F54-A442-82B5-B4EA3586BC20}"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1F7C9-3F54-A442-82B5-B4EA3586BC20}" type="datetimeFigureOut">
              <a:rPr lang="en-US" smtClean="0"/>
              <a:pPr/>
              <a:t>8/18/15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1F7C9-3F54-A442-82B5-B4EA3586BC20}" type="datetimeFigureOut">
              <a:rPr lang="en-US" smtClean="0"/>
              <a:pPr/>
              <a:t>8/18/15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1F7C9-3F54-A442-82B5-B4EA3586BC20}" type="datetimeFigureOut">
              <a:rPr lang="en-US" smtClean="0"/>
              <a:pPr/>
              <a:t>8/18/15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1F7C9-3F54-A442-82B5-B4EA3586BC20}"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36011-956C-3141-A08C-38F3B49544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1F7C9-3F54-A442-82B5-B4EA3586BC20}"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D5DBC-FFBC-F04B-84B5-4204F9577FA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1F7C9-3F54-A442-82B5-B4EA3586BC20}" type="datetimeFigureOut">
              <a:rPr lang="en-US" smtClean="0"/>
              <a:pPr/>
              <a:t>8/18/15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D5DBC-FFBC-F04B-84B5-4204F9577FA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registrar.utexas.edu/calenda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tdirect.utexas.edu/acct/fb/my_tuition/my_tuition_home.WB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tdirect.utexas.edu/acct/fb/my_tuition/my_tuition_home.WB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utdirect.utexas.edu/acct/rec/weft/webEFT_info.WB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tdirect.utexas.edu/acct/fb/my_tuition/tf_home.WBX?location=P" TargetMode="External"/><Relationship Id="rId4" Type="http://schemas.openxmlformats.org/officeDocument/2006/relationships/hyperlink" Target="https://utdirect.utexas.edu/acct/loans/tuit/tuit_home.WBX" TargetMode="External"/><Relationship Id="rId5" Type="http://schemas.openxmlformats.org/officeDocument/2006/relationships/hyperlink" Target="http://www.utexas.edu/business/accounting/sar/pay.html%23installmen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exas.edu/business/accounting/sar/pay.html%23installm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exas.edu/business/accounting/sar/" TargetMode="External"/><Relationship Id="rId3" Type="http://schemas.openxmlformats.org/officeDocument/2006/relationships/hyperlink" Target="http://www.utexas.edu/business/accounting/sar/tuition_fees.html"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hyperlink" Target="mailto:c.nailor@austin.utexas.edu" TargetMode="External"/><Relationship Id="rId5" Type="http://schemas.openxmlformats.org/officeDocument/2006/relationships/hyperlink" Target="mailto:patwong@austin.utexas.edu" TargetMode="External"/><Relationship Id="rId6" Type="http://schemas.openxmlformats.org/officeDocument/2006/relationships/hyperlink" Target="mailto:ceweaver@austin.utexas.edu" TargetMode="External"/><Relationship Id="rId7" Type="http://schemas.openxmlformats.org/officeDocument/2006/relationships/hyperlink" Target="mailto:victoria@austin.utexas.edu" TargetMode="Externa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hyperlink" Target="mailto:c.nailor@austin.utexas.edu" TargetMode="External"/><Relationship Id="rId5" Type="http://schemas.openxmlformats.org/officeDocument/2006/relationships/hyperlink" Target="mailto:stacy.neumann@austin.utexas.edu" TargetMode="External"/><Relationship Id="rId6" Type="http://schemas.openxmlformats.org/officeDocument/2006/relationships/hyperlink" Target="mailto:astrother@austin.utexas.edu" TargetMode="External"/><Relationship Id="rId7" Type="http://schemas.openxmlformats.org/officeDocument/2006/relationships/hyperlink" Target="mailto:cswhite@austin.utexas.edu" TargetMode="External"/><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4.wdp"/><Relationship Id="rId5" Type="http://schemas.openxmlformats.org/officeDocument/2006/relationships/hyperlink" Target="https://utdirect.utexas.edu/registrar/ris.WBX"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utexas.edu/lbj/schedu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registrar.utexas.edu/schedul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utdirect.utexas.edu/registrar/ris.WB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llSizeRender.jpg"/>
          <p:cNvPicPr>
            <a:picLocks noChangeAspect="1"/>
          </p:cNvPicPr>
          <p:nvPr/>
        </p:nvPicPr>
        <p:blipFill>
          <a:blip r:embed="rId3">
            <a:alphaModFix amt="10000"/>
            <a:extLst>
              <a:ext uri="{BEBA8EAE-BF5A-486C-A8C5-ECC9F3942E4B}">
                <a14:imgProps xmlns:a14="http://schemas.microsoft.com/office/drawing/2010/main">
                  <a14:imgLayer r:embed="rId4">
                    <a14:imgEffect>
                      <a14:artisticGlowDiffused trans="100000" intensity="2"/>
                    </a14:imgEffect>
                    <a14:imgEffect>
                      <a14:sharpenSoften amount="100000"/>
                    </a14:imgEffect>
                    <a14:imgEffect>
                      <a14:brightnessContrast contrast="41000"/>
                    </a14:imgEffect>
                  </a14:imgLayer>
                </a14:imgProps>
              </a:ext>
              <a:ext uri="{28A0092B-C50C-407E-A947-70E740481C1C}">
                <a14:useLocalDpi xmlns:a14="http://schemas.microsoft.com/office/drawing/2010/main" val="0"/>
              </a:ext>
            </a:extLst>
          </a:blip>
          <a:stretch>
            <a:fillRect/>
          </a:stretch>
        </p:blipFill>
        <p:spPr>
          <a:xfrm>
            <a:off x="327412" y="168660"/>
            <a:ext cx="8470701" cy="6348073"/>
          </a:xfrm>
          <a:prstGeom prst="rect">
            <a:avLst/>
          </a:prstGeom>
        </p:spPr>
      </p:pic>
      <p:sp>
        <p:nvSpPr>
          <p:cNvPr id="2" name="Title 1"/>
          <p:cNvSpPr>
            <a:spLocks noGrp="1"/>
          </p:cNvSpPr>
          <p:nvPr>
            <p:ph type="ctrTitle"/>
          </p:nvPr>
        </p:nvSpPr>
        <p:spPr>
          <a:xfrm>
            <a:off x="685799" y="530542"/>
            <a:ext cx="7872141" cy="2918273"/>
          </a:xfrm>
          <a:effectLst>
            <a:glow rad="101600">
              <a:schemeClr val="tx2">
                <a:alpha val="75000"/>
              </a:schemeClr>
            </a:glow>
          </a:effectLst>
        </p:spPr>
        <p:txBody>
          <a:bodyPr>
            <a:normAutofit/>
          </a:bodyPr>
          <a:lstStyle/>
          <a:p>
            <a:r>
              <a:rPr lang="en-US" sz="4800" b="1" dirty="0" smtClean="0">
                <a:ln w="1905">
                  <a:solidFill>
                    <a:srgbClr val="984807"/>
                  </a:solidFill>
                </a:ln>
                <a:pattFill prst="dkHorz">
                  <a:fgClr>
                    <a:schemeClr val="bg2">
                      <a:lumMod val="25000"/>
                      <a:lumOff val="75000"/>
                    </a:schemeClr>
                  </a:fgClr>
                  <a:bgClr>
                    <a:schemeClr val="tx2"/>
                  </a:bgClr>
                </a:pattFill>
                <a:effectLst>
                  <a:glow rad="190500">
                    <a:schemeClr val="tx2">
                      <a:alpha val="0"/>
                    </a:schemeClr>
                  </a:glow>
                  <a:innerShdw blurRad="69850" dist="43180" dir="5400000">
                    <a:srgbClr val="000000">
                      <a:alpha val="65000"/>
                    </a:srgbClr>
                  </a:innerShdw>
                </a:effectLst>
                <a:latin typeface="Arial"/>
                <a:cs typeface="Arial"/>
              </a:rPr>
              <a:t>Fall 2015</a:t>
            </a:r>
            <a:r>
              <a:rPr lang="en-US" sz="4800" b="1" u="sng" dirty="0" smtClean="0">
                <a:ln w="1905">
                  <a:solidFill>
                    <a:srgbClr val="984807"/>
                  </a:solidFill>
                </a:ln>
                <a:pattFill prst="dkHorz">
                  <a:fgClr>
                    <a:schemeClr val="bg2">
                      <a:lumMod val="25000"/>
                      <a:lumOff val="75000"/>
                    </a:schemeClr>
                  </a:fgClr>
                  <a:bgClr>
                    <a:schemeClr val="tx2"/>
                  </a:bgClr>
                </a:pattFill>
                <a:effectLst>
                  <a:glow rad="190500">
                    <a:schemeClr val="tx2">
                      <a:alpha val="0"/>
                    </a:schemeClr>
                  </a:glow>
                  <a:innerShdw blurRad="69850" dist="43180" dir="5400000">
                    <a:srgbClr val="000000">
                      <a:alpha val="65000"/>
                    </a:srgbClr>
                  </a:innerShdw>
                </a:effectLst>
                <a:latin typeface="Arial"/>
                <a:cs typeface="Arial"/>
              </a:rPr>
              <a:t/>
            </a:r>
            <a:br>
              <a:rPr lang="en-US" sz="4800" b="1" u="sng" dirty="0" smtClean="0">
                <a:ln w="1905">
                  <a:solidFill>
                    <a:srgbClr val="984807"/>
                  </a:solidFill>
                </a:ln>
                <a:pattFill prst="dkHorz">
                  <a:fgClr>
                    <a:schemeClr val="bg2">
                      <a:lumMod val="25000"/>
                      <a:lumOff val="75000"/>
                    </a:schemeClr>
                  </a:fgClr>
                  <a:bgClr>
                    <a:schemeClr val="tx2"/>
                  </a:bgClr>
                </a:pattFill>
                <a:effectLst>
                  <a:glow rad="190500">
                    <a:schemeClr val="tx2">
                      <a:alpha val="0"/>
                    </a:schemeClr>
                  </a:glow>
                  <a:innerShdw blurRad="69850" dist="43180" dir="5400000">
                    <a:srgbClr val="000000">
                      <a:alpha val="65000"/>
                    </a:srgbClr>
                  </a:innerShdw>
                </a:effectLst>
                <a:latin typeface="Arial"/>
                <a:cs typeface="Arial"/>
              </a:rPr>
            </a:br>
            <a:r>
              <a:rPr lang="en-US" sz="4800" b="1" dirty="0" smtClean="0">
                <a:ln w="1905">
                  <a:solidFill>
                    <a:srgbClr val="984807"/>
                  </a:solidFill>
                </a:ln>
                <a:pattFill prst="dkHorz">
                  <a:fgClr>
                    <a:schemeClr val="bg2">
                      <a:lumMod val="25000"/>
                      <a:lumOff val="75000"/>
                    </a:schemeClr>
                  </a:fgClr>
                  <a:bgClr>
                    <a:schemeClr val="tx2"/>
                  </a:bgClr>
                </a:pattFill>
                <a:effectLst>
                  <a:glow rad="190500">
                    <a:schemeClr val="tx2">
                      <a:alpha val="0"/>
                    </a:schemeClr>
                  </a:glow>
                  <a:innerShdw blurRad="69850" dist="43180" dir="5400000">
                    <a:srgbClr val="000000">
                      <a:alpha val="65000"/>
                    </a:srgbClr>
                  </a:innerShdw>
                </a:effectLst>
                <a:latin typeface="Arial"/>
                <a:cs typeface="Arial"/>
              </a:rPr>
              <a:t>Registration and Fee Bill Payment Overview</a:t>
            </a:r>
            <a:endParaRPr lang="en-US" sz="4800" b="1" dirty="0">
              <a:ln w="1905">
                <a:solidFill>
                  <a:srgbClr val="984807"/>
                </a:solidFill>
              </a:ln>
              <a:pattFill prst="dkHorz">
                <a:fgClr>
                  <a:schemeClr val="bg2">
                    <a:lumMod val="25000"/>
                    <a:lumOff val="75000"/>
                  </a:schemeClr>
                </a:fgClr>
                <a:bgClr>
                  <a:schemeClr val="tx2"/>
                </a:bgClr>
              </a:pattFill>
              <a:effectLst>
                <a:glow rad="190500">
                  <a:schemeClr val="tx2">
                    <a:alpha val="0"/>
                  </a:schemeClr>
                </a:glow>
                <a:innerShdw blurRad="69850" dist="43180" dir="5400000">
                  <a:srgbClr val="000000">
                    <a:alpha val="65000"/>
                  </a:srgbClr>
                </a:innerShdw>
              </a:effectLst>
              <a:latin typeface="Arial"/>
              <a:cs typeface="Arial"/>
            </a:endParaRPr>
          </a:p>
        </p:txBody>
      </p:sp>
      <p:pic>
        <p:nvPicPr>
          <p:cNvPr id="15" name="Picture 14" descr="logolbj2010.jpg"/>
          <p:cNvPicPr>
            <a:picLocks noChangeAspect="1"/>
          </p:cNvPicPr>
          <p:nvPr/>
        </p:nvPicPr>
        <p:blipFill>
          <a:blip r:embed="rId5">
            <a:alphaModFix amt="20000"/>
            <a:extLst>
              <a:ext uri="{BEBA8EAE-BF5A-486C-A8C5-ECC9F3942E4B}">
                <a14:imgProps xmlns:a14="http://schemas.microsoft.com/office/drawing/2010/main">
                  <a14:imgLayer r:embed="rId6">
                    <a14:imgEffect>
                      <a14:artisticCrisscrossEtching trans="100000" pressure="100"/>
                    </a14:imgEffect>
                  </a14:imgLayer>
                </a14:imgProps>
              </a:ext>
            </a:extLst>
          </a:blip>
          <a:stretch>
            <a:fillRect/>
          </a:stretch>
        </p:blipFill>
        <p:spPr>
          <a:xfrm>
            <a:off x="4198023" y="5512416"/>
            <a:ext cx="4600090" cy="1004317"/>
          </a:xfrm>
          <a:prstGeom prst="rect">
            <a:avLst/>
          </a:prstGeom>
          <a:effectLst>
            <a:outerShdw blurRad="1270000" dir="2700000" algn="tl" rotWithShape="0">
              <a:schemeClr val="bg1">
                <a:lumMod val="50000"/>
                <a:lumOff val="50000"/>
                <a:alpha val="43000"/>
              </a:schemeClr>
            </a:outerShdw>
            <a:reflection stA="39000" endPos="75000" dir="5400000" sy="-100000" algn="bl" rotWithShape="0"/>
            <a:softEdge rad="63500"/>
          </a:effectLst>
        </p:spPr>
      </p:pic>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Registration Screen Shot</a:t>
            </a:r>
            <a:endParaRPr lang="en-US" dirty="0">
              <a:latin typeface="Arial"/>
              <a:cs typeface="Arial"/>
            </a:endParaRPr>
          </a:p>
        </p:txBody>
      </p:sp>
      <p:pic>
        <p:nvPicPr>
          <p:cNvPr id="4" name="Content Placeholder 3" descr="Screen Shot 2014-08-14 at 2.03.04 PM.png"/>
          <p:cNvPicPr>
            <a:picLocks noGrp="1" noChangeAspect="1"/>
          </p:cNvPicPr>
          <p:nvPr>
            <p:ph idx="1"/>
          </p:nvPr>
        </p:nvPicPr>
        <p:blipFill>
          <a:blip r:embed="rId2">
            <a:extLst>
              <a:ext uri="{28A0092B-C50C-407E-A947-70E740481C1C}">
                <a14:useLocalDpi xmlns:a14="http://schemas.microsoft.com/office/drawing/2010/main" val="0"/>
              </a:ext>
            </a:extLst>
          </a:blip>
          <a:srcRect t="3476" b="3476"/>
          <a:stretch>
            <a:fillRect/>
          </a:stretch>
        </p:blipFill>
        <p:spPr/>
      </p:pic>
    </p:spTree>
    <p:extLst>
      <p:ext uri="{BB962C8B-B14F-4D97-AF65-F5344CB8AC3E}">
        <p14:creationId xmlns:p14="http://schemas.microsoft.com/office/powerpoint/2010/main" val="1562956189"/>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Registration Screen Shot</a:t>
            </a:r>
            <a:endParaRPr lang="en-US" dirty="0">
              <a:latin typeface="Arial"/>
              <a:cs typeface="Arial"/>
            </a:endParaRPr>
          </a:p>
        </p:txBody>
      </p:sp>
      <p:pic>
        <p:nvPicPr>
          <p:cNvPr id="4" name="Content Placeholder 3" descr="Screen Shot 2014-08-14 at 2.03.23 PM.png"/>
          <p:cNvPicPr>
            <a:picLocks noGrp="1" noChangeAspect="1"/>
          </p:cNvPicPr>
          <p:nvPr>
            <p:ph idx="1"/>
          </p:nvPr>
        </p:nvPicPr>
        <p:blipFill>
          <a:blip r:embed="rId2">
            <a:extLst>
              <a:ext uri="{28A0092B-C50C-407E-A947-70E740481C1C}">
                <a14:useLocalDpi xmlns:a14="http://schemas.microsoft.com/office/drawing/2010/main" val="0"/>
              </a:ext>
            </a:extLst>
          </a:blip>
          <a:srcRect t="14312" b="14312"/>
          <a:stretch>
            <a:fillRect/>
          </a:stretch>
        </p:blipFill>
        <p:spPr/>
      </p:pic>
    </p:spTree>
    <p:extLst>
      <p:ext uri="{BB962C8B-B14F-4D97-AF65-F5344CB8AC3E}">
        <p14:creationId xmlns:p14="http://schemas.microsoft.com/office/powerpoint/2010/main" val="2030031867"/>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Special Registration Needs?</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417638"/>
            <a:ext cx="8229600" cy="4873561"/>
          </a:xfrm>
        </p:spPr>
        <p:txBody>
          <a:bodyPr>
            <a:normAutofit/>
          </a:bodyPr>
          <a:lstStyle/>
          <a:p>
            <a:r>
              <a:rPr lang="en-US" sz="1600" b="1" dirty="0" smtClean="0">
                <a:latin typeface="Arial"/>
                <a:cs typeface="Arial"/>
              </a:rPr>
              <a:t>Contact us</a:t>
            </a:r>
            <a:r>
              <a:rPr lang="en-US" sz="1600" b="1" i="1" dirty="0" smtClean="0">
                <a:latin typeface="Arial"/>
                <a:cs typeface="Arial"/>
              </a:rPr>
              <a:t> in advance of registration (when possible) </a:t>
            </a:r>
            <a:r>
              <a:rPr lang="en-US" sz="1600" b="1" dirty="0" smtClean="0">
                <a:latin typeface="Arial"/>
                <a:cs typeface="Arial"/>
              </a:rPr>
              <a:t>for assistance. Be sure to include your </a:t>
            </a:r>
            <a:r>
              <a:rPr lang="en-US" sz="1600" b="1" i="1" dirty="0" smtClean="0">
                <a:latin typeface="Arial"/>
                <a:cs typeface="Arial"/>
              </a:rPr>
              <a:t>UT EID</a:t>
            </a:r>
            <a:r>
              <a:rPr lang="en-US" sz="1600" b="1" dirty="0" smtClean="0">
                <a:latin typeface="Arial"/>
                <a:cs typeface="Arial"/>
              </a:rPr>
              <a:t>.</a:t>
            </a:r>
          </a:p>
          <a:p>
            <a:pPr marL="0" indent="0">
              <a:buNone/>
            </a:pPr>
            <a:endParaRPr lang="en-US" sz="1600" b="1" dirty="0" smtClean="0">
              <a:latin typeface="Arial"/>
              <a:cs typeface="Arial"/>
            </a:endParaRPr>
          </a:p>
          <a:p>
            <a:r>
              <a:rPr lang="en-US" sz="1600" b="1" dirty="0" smtClean="0">
                <a:latin typeface="Arial"/>
                <a:cs typeface="Arial"/>
              </a:rPr>
              <a:t>Graduate Advisor/Faculty approval is required when registering for a non-LBJ course or an independent study course (i.e., conference course, internship course, Professional Report, etc.)</a:t>
            </a:r>
          </a:p>
          <a:p>
            <a:pPr marL="0" indent="0">
              <a:buNone/>
            </a:pPr>
            <a:endParaRPr lang="en-US" sz="1600" b="1" dirty="0" smtClean="0">
              <a:latin typeface="Arial"/>
              <a:cs typeface="Arial"/>
            </a:endParaRPr>
          </a:p>
          <a:p>
            <a:r>
              <a:rPr lang="en-US" sz="1600" b="1" dirty="0" smtClean="0">
                <a:latin typeface="Arial"/>
                <a:cs typeface="Arial"/>
              </a:rPr>
              <a:t>Don’t forget to include your </a:t>
            </a:r>
            <a:r>
              <a:rPr lang="en-US" sz="1600" b="1" i="1" dirty="0" smtClean="0">
                <a:latin typeface="Arial"/>
                <a:cs typeface="Arial"/>
              </a:rPr>
              <a:t>UT EID </a:t>
            </a:r>
            <a:r>
              <a:rPr lang="en-US" sz="1600" b="1" dirty="0" smtClean="0">
                <a:latin typeface="Arial"/>
                <a:cs typeface="Arial"/>
              </a:rPr>
              <a:t>and complete course information </a:t>
            </a:r>
            <a:r>
              <a:rPr lang="en-US" sz="1600" dirty="0" smtClean="0">
                <a:latin typeface="Arial"/>
                <a:cs typeface="Arial"/>
              </a:rPr>
              <a:t>(course number, unique number and title) </a:t>
            </a:r>
            <a:r>
              <a:rPr lang="en-US" sz="1600" b="1" dirty="0" smtClean="0">
                <a:latin typeface="Arial"/>
                <a:cs typeface="Arial"/>
              </a:rPr>
              <a:t>in all correspondence.</a:t>
            </a:r>
          </a:p>
          <a:p>
            <a:endParaRPr lang="en-US" sz="1600" b="1" dirty="0" smtClean="0"/>
          </a:p>
          <a:p>
            <a:endParaRPr lang="en-US" sz="1600" b="1" dirty="0" smtClean="0"/>
          </a:p>
          <a:p>
            <a:pP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5"/>
            <a:ext cx="8229600" cy="781808"/>
          </a:xfrm>
        </p:spPr>
        <p:txBody>
          <a:bodyPr>
            <a:normAutofit/>
          </a:bodyPr>
          <a:lstStyle/>
          <a:p>
            <a:r>
              <a:rPr lang="en-US" sz="42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Add/Drop Periods</a:t>
            </a:r>
            <a:endParaRPr lang="en-US" sz="4200"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878395"/>
            <a:ext cx="8229600" cy="5659896"/>
          </a:xfrm>
        </p:spPr>
        <p:txBody>
          <a:bodyPr>
            <a:noAutofit/>
          </a:bodyPr>
          <a:lstStyle/>
          <a:p>
            <a:pPr>
              <a:spcAft>
                <a:spcPts val="800"/>
              </a:spcAft>
            </a:pPr>
            <a:r>
              <a:rPr lang="en-US" sz="1600" dirty="0" smtClean="0">
                <a:latin typeface="Arial"/>
                <a:cs typeface="Arial"/>
              </a:rPr>
              <a:t>The University schedules one or more add/drop periods after each primary registration period.</a:t>
            </a:r>
          </a:p>
          <a:p>
            <a:pPr>
              <a:spcAft>
                <a:spcPts val="800"/>
              </a:spcAft>
            </a:pPr>
            <a:r>
              <a:rPr lang="en-US" sz="1600" dirty="0">
                <a:latin typeface="Arial"/>
                <a:cs typeface="Arial"/>
              </a:rPr>
              <a:t>Grad students may add and/or drop classes online through the 4</a:t>
            </a:r>
            <a:r>
              <a:rPr lang="en-US" sz="1600" baseline="30000" dirty="0">
                <a:latin typeface="Arial"/>
                <a:cs typeface="Arial"/>
              </a:rPr>
              <a:t>th</a:t>
            </a:r>
            <a:r>
              <a:rPr lang="en-US" sz="1600" dirty="0">
                <a:latin typeface="Arial"/>
                <a:cs typeface="Arial"/>
              </a:rPr>
              <a:t> class day of the spring or fall semesters (or 2nd class day of summer).</a:t>
            </a:r>
          </a:p>
          <a:p>
            <a:pPr>
              <a:spcAft>
                <a:spcPts val="800"/>
              </a:spcAft>
            </a:pPr>
            <a:r>
              <a:rPr lang="en-US" sz="1600" dirty="0" smtClean="0">
                <a:latin typeface="Arial"/>
                <a:cs typeface="Arial"/>
              </a:rPr>
              <a:t>To add or drop a class after the 4th class day of fall or spring (or 2nd class day of summer), grad students must contact the department offering the course to be added or dropped.</a:t>
            </a:r>
          </a:p>
          <a:p>
            <a:pPr>
              <a:spcAft>
                <a:spcPts val="800"/>
              </a:spcAft>
            </a:pPr>
            <a:r>
              <a:rPr lang="en-US" sz="1600" dirty="0" smtClean="0">
                <a:latin typeface="Arial"/>
                <a:cs typeface="Arial"/>
              </a:rPr>
              <a:t>NO refunds for classes dropped after the 12</a:t>
            </a:r>
            <a:r>
              <a:rPr lang="en-US" sz="1600" baseline="30000" dirty="0" smtClean="0">
                <a:latin typeface="Arial"/>
                <a:cs typeface="Arial"/>
              </a:rPr>
              <a:t>th</a:t>
            </a:r>
            <a:r>
              <a:rPr lang="en-US" sz="1600" dirty="0" smtClean="0">
                <a:latin typeface="Arial"/>
                <a:cs typeface="Arial"/>
              </a:rPr>
              <a:t> class day of any spring or fall semester.</a:t>
            </a:r>
          </a:p>
          <a:p>
            <a:pPr>
              <a:spcAft>
                <a:spcPts val="800"/>
              </a:spcAft>
            </a:pPr>
            <a:r>
              <a:rPr lang="en-US" sz="1600" dirty="0" smtClean="0">
                <a:latin typeface="Arial"/>
                <a:cs typeface="Arial"/>
              </a:rPr>
              <a:t>DELETE drop available through 11 September.</a:t>
            </a:r>
          </a:p>
          <a:p>
            <a:pPr>
              <a:spcAft>
                <a:spcPts val="800"/>
              </a:spcAft>
            </a:pPr>
            <a:r>
              <a:rPr lang="en-US" sz="1600" dirty="0" smtClean="0">
                <a:latin typeface="Arial"/>
                <a:cs typeface="Arial"/>
              </a:rPr>
              <a:t>Q-drop available 12 September through 23 September. </a:t>
            </a:r>
          </a:p>
          <a:p>
            <a:r>
              <a:rPr lang="en-US" sz="1600" dirty="0" smtClean="0">
                <a:latin typeface="Arial"/>
                <a:cs typeface="Arial"/>
              </a:rPr>
              <a:t>Visit the University’s Academic Calendar online to learn about details: </a:t>
            </a:r>
            <a:r>
              <a:rPr lang="en-US" sz="1600" dirty="0" smtClean="0">
                <a:latin typeface="Arial"/>
                <a:cs typeface="Arial"/>
                <a:hlinkClick r:id="rId3"/>
              </a:rPr>
              <a:t>http://</a:t>
            </a:r>
            <a:r>
              <a:rPr lang="en-US" sz="1600" dirty="0" err="1" smtClean="0">
                <a:latin typeface="Arial"/>
                <a:cs typeface="Arial"/>
                <a:hlinkClick r:id="rId3"/>
              </a:rPr>
              <a:t>registrar.utexas.edu</a:t>
            </a:r>
            <a:r>
              <a:rPr lang="en-US" sz="1600" dirty="0" smtClean="0">
                <a:latin typeface="Arial"/>
                <a:cs typeface="Arial"/>
                <a:hlinkClick r:id="rId3"/>
              </a:rPr>
              <a:t>/calendars/</a:t>
            </a:r>
            <a:r>
              <a:rPr lang="en-US" sz="1600" dirty="0" smtClean="0">
                <a:latin typeface="Arial"/>
                <a:cs typeface="Arial"/>
              </a:rPr>
              <a:t>.</a:t>
            </a:r>
            <a:endParaRPr lang="en-US" sz="16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66"/>
            <a:ext cx="8229600" cy="758068"/>
          </a:xfrm>
        </p:spPr>
        <p:txBody>
          <a:bodyPr>
            <a:noAutofit/>
          </a:bodyPr>
          <a:lstStyle/>
          <a:p>
            <a:r>
              <a:rPr lang="en-US" sz="35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Payment and Confirming Attendance</a:t>
            </a:r>
            <a:endParaRPr lang="en-US" sz="3500"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127667"/>
            <a:ext cx="8229600" cy="5555247"/>
          </a:xfrm>
        </p:spPr>
        <p:txBody>
          <a:bodyPr>
            <a:noAutofit/>
          </a:bodyPr>
          <a:lstStyle/>
          <a:p>
            <a:pPr>
              <a:spcAft>
                <a:spcPts val="1000"/>
              </a:spcAft>
              <a:buFont typeface="Wingdings" charset="2"/>
              <a:buChar char="§"/>
            </a:pPr>
            <a:r>
              <a:rPr lang="en-US" sz="1600" b="1" i="1" dirty="0" smtClean="0">
                <a:solidFill>
                  <a:srgbClr val="FF0000"/>
                </a:solidFill>
                <a:latin typeface="Arial"/>
                <a:cs typeface="Arial"/>
              </a:rPr>
              <a:t>5:00 PM on Monday, August 31 </a:t>
            </a:r>
            <a:r>
              <a:rPr lang="en-US" sz="1600" dirty="0" smtClean="0">
                <a:latin typeface="Arial"/>
                <a:cs typeface="Arial"/>
              </a:rPr>
              <a:t>is the </a:t>
            </a:r>
            <a:r>
              <a:rPr lang="en-US" sz="1600" i="1" dirty="0" smtClean="0">
                <a:solidFill>
                  <a:srgbClr val="FF0000"/>
                </a:solidFill>
                <a:latin typeface="Arial"/>
                <a:cs typeface="Arial"/>
              </a:rPr>
              <a:t>DEADLINE</a:t>
            </a:r>
            <a:r>
              <a:rPr lang="en-US" sz="1600" dirty="0" smtClean="0">
                <a:solidFill>
                  <a:srgbClr val="FF0000"/>
                </a:solidFill>
                <a:latin typeface="Arial"/>
                <a:cs typeface="Arial"/>
              </a:rPr>
              <a:t> </a:t>
            </a:r>
            <a:r>
              <a:rPr lang="en-US" sz="1600" dirty="0" smtClean="0">
                <a:latin typeface="Arial"/>
                <a:cs typeface="Arial"/>
              </a:rPr>
              <a:t>to pay your </a:t>
            </a:r>
            <a:r>
              <a:rPr lang="en-US" sz="1600" u="sng" dirty="0" smtClean="0">
                <a:latin typeface="Arial"/>
                <a:cs typeface="Arial"/>
              </a:rPr>
              <a:t>FALL 2015</a:t>
            </a:r>
            <a:r>
              <a:rPr lang="en-US" sz="1600" dirty="0" smtClean="0">
                <a:latin typeface="Arial"/>
                <a:cs typeface="Arial"/>
              </a:rPr>
              <a:t> tuition and fee bill and/or confirm your attendance to </a:t>
            </a:r>
            <a:r>
              <a:rPr lang="en-US" sz="1600" dirty="0">
                <a:latin typeface="Arial"/>
                <a:cs typeface="Arial"/>
              </a:rPr>
              <a:t>f</a:t>
            </a:r>
            <a:r>
              <a:rPr lang="en-US" sz="1600" dirty="0" smtClean="0">
                <a:latin typeface="Arial"/>
                <a:cs typeface="Arial"/>
              </a:rPr>
              <a:t>all semester classes</a:t>
            </a:r>
            <a:r>
              <a:rPr lang="en-US" sz="1600" dirty="0" smtClean="0">
                <a:solidFill>
                  <a:srgbClr val="000000"/>
                </a:solidFill>
                <a:latin typeface="Arial"/>
                <a:cs typeface="Arial"/>
              </a:rPr>
              <a:t>.</a:t>
            </a:r>
          </a:p>
          <a:p>
            <a:pPr>
              <a:spcAft>
                <a:spcPts val="1000"/>
              </a:spcAft>
              <a:buFont typeface="Wingdings" charset="2"/>
              <a:buChar char="§"/>
            </a:pPr>
            <a:endParaRPr lang="en-US" sz="1600" dirty="0" smtClean="0">
              <a:solidFill>
                <a:srgbClr val="000000"/>
              </a:solidFill>
              <a:latin typeface="Arial"/>
              <a:cs typeface="Arial"/>
            </a:endParaRPr>
          </a:p>
          <a:p>
            <a:pPr>
              <a:spcAft>
                <a:spcPts val="1000"/>
              </a:spcAft>
              <a:buFont typeface="Wingdings" charset="2"/>
              <a:buChar char="§"/>
            </a:pPr>
            <a:r>
              <a:rPr lang="en-US" sz="1600" b="1" dirty="0" smtClean="0">
                <a:solidFill>
                  <a:srgbClr val="FFFFFF"/>
                </a:solidFill>
                <a:latin typeface="Arial"/>
                <a:cs typeface="Arial"/>
              </a:rPr>
              <a:t>View your tuition and fee bill, make payment and/or confirm your attendance online at: </a:t>
            </a:r>
            <a:r>
              <a:rPr lang="en-US" sz="1600" dirty="0" smtClean="0">
                <a:solidFill>
                  <a:srgbClr val="000000"/>
                </a:solidFill>
                <a:latin typeface="Arial"/>
                <a:cs typeface="Arial"/>
                <a:hlinkClick r:id="rId2"/>
              </a:rPr>
              <a:t>https://utdirect.utexas.edu/acct/fb/my_tuition/my_tuition_home.WBX</a:t>
            </a:r>
            <a:r>
              <a:rPr lang="en-US" sz="1600" dirty="0" smtClean="0">
                <a:solidFill>
                  <a:srgbClr val="000000"/>
                </a:solidFill>
                <a:latin typeface="Arial"/>
                <a:cs typeface="Arial"/>
              </a:rPr>
              <a:t>.</a:t>
            </a:r>
          </a:p>
          <a:p>
            <a:pPr>
              <a:spcAft>
                <a:spcPts val="1000"/>
              </a:spcAft>
              <a:buFont typeface="Wingdings" charset="2"/>
              <a:buChar char="§"/>
            </a:pPr>
            <a:endParaRPr lang="en-US" sz="1600" dirty="0" smtClean="0">
              <a:solidFill>
                <a:srgbClr val="000000"/>
              </a:solidFill>
              <a:latin typeface="Arial"/>
              <a:cs typeface="Arial"/>
            </a:endParaRPr>
          </a:p>
          <a:p>
            <a:pPr>
              <a:buFont typeface="Wingdings" charset="2"/>
              <a:buChar char="§"/>
            </a:pPr>
            <a:r>
              <a:rPr lang="en-US" sz="1600" b="1" dirty="0" smtClean="0">
                <a:latin typeface="Arial"/>
                <a:cs typeface="Arial"/>
              </a:rPr>
              <a:t>Students who fail to meet the payment/confirmation deadline WILL be dropped from classes.</a:t>
            </a:r>
          </a:p>
          <a:p>
            <a:pPr marL="457200" lvl="1" indent="0">
              <a:buNone/>
            </a:pPr>
            <a:r>
              <a:rPr lang="en-US" sz="1600" i="1" dirty="0" smtClean="0">
                <a:latin typeface="Arial"/>
                <a:cs typeface="Arial"/>
              </a:rPr>
              <a:t>If you are dropped from your classes for non-payment or failure to confirm your attendance, there is no guarantee you’ll get back into the classes for which you’ve previously registered.</a:t>
            </a:r>
            <a:endParaRPr lang="en-US" sz="1600" i="1"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Zero $0.00 Tuition Bill and </a:t>
            </a:r>
            <a:br>
              <a:rPr lang="en-US" sz="32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br>
            <a:r>
              <a:rPr lang="en-US" sz="32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Third Party Payments</a:t>
            </a:r>
            <a:endParaRPr lang="en-US" sz="3200"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600200"/>
            <a:ext cx="8361871" cy="4975883"/>
          </a:xfrm>
        </p:spPr>
        <p:txBody>
          <a:bodyPr>
            <a:normAutofit fontScale="70000" lnSpcReduction="20000"/>
          </a:bodyPr>
          <a:lstStyle/>
          <a:p>
            <a:pPr>
              <a:spcAft>
                <a:spcPts val="1000"/>
              </a:spcAft>
            </a:pPr>
            <a:r>
              <a:rPr lang="en-US" dirty="0" smtClean="0">
                <a:latin typeface="Arial"/>
                <a:cs typeface="Arial"/>
              </a:rPr>
              <a:t>Even if you have a zero ($0.00) tuition bill due to a third party billing arrangement, you still need to confirm your attendance to classes online before the payment deadline date </a:t>
            </a:r>
            <a:r>
              <a:rPr lang="en-US" i="1" u="sng" dirty="0" smtClean="0">
                <a:latin typeface="Arial"/>
                <a:cs typeface="Arial"/>
              </a:rPr>
              <a:t>each</a:t>
            </a:r>
            <a:r>
              <a:rPr lang="en-US" i="1" dirty="0" smtClean="0">
                <a:latin typeface="Arial"/>
                <a:cs typeface="Arial"/>
              </a:rPr>
              <a:t> semester</a:t>
            </a:r>
            <a:r>
              <a:rPr lang="en-US" dirty="0" smtClean="0">
                <a:latin typeface="Arial"/>
                <a:cs typeface="Arial"/>
              </a:rPr>
              <a:t> at</a:t>
            </a:r>
            <a:r>
              <a:rPr lang="en-US" sz="2581" dirty="0" smtClean="0">
                <a:latin typeface="Arial"/>
                <a:cs typeface="Arial"/>
              </a:rPr>
              <a:t>: </a:t>
            </a:r>
            <a:r>
              <a:rPr lang="en-US" sz="2400" dirty="0" smtClean="0">
                <a:latin typeface="Arial"/>
                <a:cs typeface="Arial"/>
                <a:hlinkClick r:id="rId2"/>
              </a:rPr>
              <a:t>https://utdirect.utexas.edu/acct/fb/my_tuition/my_tuition_home.WBX</a:t>
            </a:r>
            <a:r>
              <a:rPr lang="en-US" sz="2400" dirty="0" smtClean="0">
                <a:latin typeface="Arial"/>
                <a:cs typeface="Arial"/>
              </a:rPr>
              <a:t>. </a:t>
            </a:r>
          </a:p>
          <a:p>
            <a:pPr>
              <a:spcAft>
                <a:spcPts val="700"/>
              </a:spcAft>
            </a:pPr>
            <a:r>
              <a:rPr lang="en-US" dirty="0" smtClean="0">
                <a:latin typeface="Arial"/>
                <a:cs typeface="Arial"/>
              </a:rPr>
              <a:t>Failure to confirm your attendance to classes by the payment deadline will result in cancellation of your registration.</a:t>
            </a:r>
          </a:p>
          <a:p>
            <a:r>
              <a:rPr lang="en-US" dirty="0" smtClean="0">
                <a:latin typeface="Arial"/>
                <a:cs typeface="Arial"/>
              </a:rPr>
              <a:t>Key phrase to look for when completing the process: </a:t>
            </a:r>
          </a:p>
          <a:p>
            <a:pPr marL="400050" lvl="1" indent="0">
              <a:buNone/>
            </a:pPr>
            <a:r>
              <a:rPr lang="en-US" sz="2900" b="1" i="1" dirty="0" smtClean="0">
                <a:solidFill>
                  <a:srgbClr val="11B826"/>
                </a:solidFill>
                <a:latin typeface="Arial"/>
                <a:cs typeface="Arial"/>
              </a:rPr>
              <a:t>**Your registration is complete and your courses are secured** </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a:cs typeface="Arial"/>
              </a:rPr>
              <a:t>Attendance Confirmed: </a:t>
            </a:r>
            <a:r>
              <a:rPr lang="en-US" sz="40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
            </a:r>
            <a:br>
              <a:rPr lang="en-US" sz="40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br>
            <a:r>
              <a:rPr lang="en-US" sz="4000" b="1" u="sng" cap="small" dirty="0" smtClean="0">
                <a:ln w="76200" cmpd="sng">
                  <a:solidFill>
                    <a:schemeClr val="bg1">
                      <a:alpha val="0"/>
                    </a:schemeClr>
                  </a:solidFill>
                </a:ln>
                <a:solidFill>
                  <a:srgbClr val="11B826"/>
                </a:solidFill>
                <a:effectLst>
                  <a:innerShdw blurRad="69850" dist="43180" dir="5400000">
                    <a:srgbClr val="000000">
                      <a:alpha val="65000"/>
                    </a:srgbClr>
                  </a:innerShdw>
                </a:effectLst>
                <a:uFill>
                  <a:solidFill>
                    <a:schemeClr val="bg1"/>
                  </a:solidFill>
                </a:uFill>
                <a:latin typeface="Arial"/>
                <a:cs typeface="Arial"/>
              </a:rPr>
              <a:t>“Your Registration is Complete”</a:t>
            </a:r>
            <a:endParaRPr lang="en-US" sz="4000" u="sng" cap="small" dirty="0">
              <a:ln w="76200" cmpd="sng">
                <a:solidFill>
                  <a:schemeClr val="bg1">
                    <a:alpha val="0"/>
                  </a:schemeClr>
                </a:solidFill>
              </a:ln>
              <a:solidFill>
                <a:srgbClr val="11B826"/>
              </a:solidFill>
              <a:uFill>
                <a:solidFill>
                  <a:schemeClr val="bg1"/>
                </a:solidFill>
              </a:uFill>
              <a:latin typeface="Arial"/>
              <a:cs typeface="Arial"/>
            </a:endParaRPr>
          </a:p>
        </p:txBody>
      </p:sp>
      <p:sp>
        <p:nvSpPr>
          <p:cNvPr id="3" name="Content Placeholder 2"/>
          <p:cNvSpPr>
            <a:spLocks noGrp="1"/>
          </p:cNvSpPr>
          <p:nvPr>
            <p:ph idx="1"/>
          </p:nvPr>
        </p:nvSpPr>
        <p:spPr/>
        <p:txBody>
          <a:bodyPr/>
          <a:lstStyle/>
          <a:p>
            <a:endParaRPr lang="en-US" dirty="0"/>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994154"/>
            <a:ext cx="8229600" cy="4752234"/>
          </a:xfrm>
          <a:prstGeom prst="rect">
            <a:avLst/>
          </a:prstGeom>
          <a:noFill/>
          <a:ln w="9525">
            <a:noFill/>
            <a:miter lim="800000"/>
            <a:headEnd/>
            <a:tailEnd/>
          </a:ln>
          <a:effectLst/>
        </p:spPr>
      </p:pic>
      <p:sp>
        <p:nvSpPr>
          <p:cNvPr id="8" name="Left Arrow 7"/>
          <p:cNvSpPr/>
          <p:nvPr/>
        </p:nvSpPr>
        <p:spPr>
          <a:xfrm>
            <a:off x="6300330" y="4627719"/>
            <a:ext cx="3247780"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4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Students with LBJ School Fellowships</a:t>
            </a:r>
            <a:r>
              <a:rPr lang="en-US" sz="34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
            </a:r>
            <a:br>
              <a:rPr lang="en-US" sz="3400" b="1"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br>
            <a:endParaRPr lang="en-US" sz="3400" b="1"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endParaRPr>
          </a:p>
        </p:txBody>
      </p:sp>
      <p:sp>
        <p:nvSpPr>
          <p:cNvPr id="3" name="Content Placeholder 2"/>
          <p:cNvSpPr>
            <a:spLocks noGrp="1"/>
          </p:cNvSpPr>
          <p:nvPr>
            <p:ph idx="1"/>
          </p:nvPr>
        </p:nvSpPr>
        <p:spPr/>
        <p:txBody>
          <a:bodyPr>
            <a:normAutofit fontScale="55000" lnSpcReduction="20000"/>
          </a:bodyPr>
          <a:lstStyle/>
          <a:p>
            <a:pPr marL="0" indent="0">
              <a:spcAft>
                <a:spcPts val="800"/>
              </a:spcAft>
              <a:buNone/>
            </a:pPr>
            <a:r>
              <a:rPr lang="en-US" b="1" dirty="0" smtClean="0">
                <a:latin typeface="Arial"/>
                <a:cs typeface="Arial"/>
              </a:rPr>
              <a:t>LBJ and Graduate School Fellows must pay their </a:t>
            </a:r>
            <a:r>
              <a:rPr lang="en-US" b="1" dirty="0">
                <a:latin typeface="Arial"/>
                <a:cs typeface="Arial"/>
              </a:rPr>
              <a:t>F</a:t>
            </a:r>
            <a:r>
              <a:rPr lang="en-US" b="1" dirty="0" smtClean="0">
                <a:latin typeface="Arial"/>
                <a:cs typeface="Arial"/>
              </a:rPr>
              <a:t>all 2015 tuition bills </a:t>
            </a:r>
            <a:r>
              <a:rPr lang="en-US" b="1" i="1" u="sng" dirty="0" smtClean="0">
                <a:latin typeface="Arial"/>
                <a:cs typeface="Arial"/>
              </a:rPr>
              <a:t>before</a:t>
            </a:r>
            <a:r>
              <a:rPr lang="en-US" b="1" dirty="0" smtClean="0">
                <a:latin typeface="Arial"/>
                <a:cs typeface="Arial"/>
              </a:rPr>
              <a:t> fellowship award payments will disburse.</a:t>
            </a:r>
            <a:endParaRPr lang="en-US" dirty="0">
              <a:latin typeface="Arial"/>
              <a:cs typeface="Arial"/>
            </a:endParaRPr>
          </a:p>
          <a:p>
            <a:pPr lvl="1">
              <a:spcAft>
                <a:spcPts val="800"/>
              </a:spcAft>
              <a:buFont typeface="Wingdings" charset="2"/>
              <a:buChar char="§"/>
            </a:pPr>
            <a:r>
              <a:rPr lang="en-US" dirty="0" smtClean="0">
                <a:latin typeface="Arial"/>
                <a:cs typeface="Arial"/>
              </a:rPr>
              <a:t>Fellowship funds will be disbursed as early as August 24, 2015 provided that your tuition bill </a:t>
            </a:r>
            <a:r>
              <a:rPr lang="en-US" dirty="0">
                <a:latin typeface="Arial"/>
                <a:cs typeface="Arial"/>
              </a:rPr>
              <a:t>i</a:t>
            </a:r>
            <a:r>
              <a:rPr lang="en-US" dirty="0" smtClean="0">
                <a:latin typeface="Arial"/>
                <a:cs typeface="Arial"/>
              </a:rPr>
              <a:t>s paid.</a:t>
            </a:r>
          </a:p>
          <a:p>
            <a:pPr lvl="1">
              <a:spcAft>
                <a:spcPts val="800"/>
              </a:spcAft>
              <a:buFont typeface="Wingdings" charset="2"/>
              <a:buChar char="§"/>
            </a:pPr>
            <a:r>
              <a:rPr lang="en-US" dirty="0" smtClean="0">
                <a:latin typeface="Arial"/>
                <a:cs typeface="Arial"/>
              </a:rPr>
              <a:t>Fellowship funds take two to three business days from the payment date to be deposited into your bank account.</a:t>
            </a:r>
          </a:p>
          <a:p>
            <a:pPr marL="457200" lvl="1" indent="0">
              <a:spcAft>
                <a:spcPts val="800"/>
              </a:spcAft>
              <a:buNone/>
            </a:pPr>
            <a:r>
              <a:rPr lang="en-US" dirty="0" smtClean="0">
                <a:latin typeface="Arial"/>
                <a:cs typeface="Arial"/>
              </a:rPr>
              <a:t> </a:t>
            </a:r>
          </a:p>
          <a:p>
            <a:pPr marL="0" indent="0">
              <a:spcAft>
                <a:spcPts val="500"/>
              </a:spcAft>
              <a:buNone/>
            </a:pPr>
            <a:r>
              <a:rPr lang="en-US" b="1" dirty="0" smtClean="0">
                <a:latin typeface="Arial"/>
                <a:cs typeface="Arial"/>
              </a:rPr>
              <a:t>Establish Direct Deposit </a:t>
            </a:r>
            <a:r>
              <a:rPr lang="en-US" b="1" dirty="0" smtClean="0">
                <a:solidFill>
                  <a:srgbClr val="D25221"/>
                </a:solidFill>
                <a:latin typeface="Arial"/>
                <a:cs typeface="Arial"/>
              </a:rPr>
              <a:t>ASAP</a:t>
            </a:r>
            <a:r>
              <a:rPr lang="en-US" b="1" dirty="0" smtClean="0">
                <a:latin typeface="Arial"/>
                <a:cs typeface="Arial"/>
              </a:rPr>
              <a:t> to expedite payment. </a:t>
            </a:r>
          </a:p>
          <a:p>
            <a:pPr lvl="1">
              <a:buFont typeface="Wingdings" charset="2"/>
              <a:buChar char="§"/>
            </a:pPr>
            <a:r>
              <a:rPr lang="en-US" dirty="0">
                <a:latin typeface="Arial"/>
                <a:cs typeface="Arial"/>
              </a:rPr>
              <a:t>S</a:t>
            </a:r>
            <a:r>
              <a:rPr lang="en-US" dirty="0" smtClean="0">
                <a:latin typeface="Arial"/>
                <a:cs typeface="Arial"/>
              </a:rPr>
              <a:t>tudents can establish Direct Deposit online at: </a:t>
            </a:r>
            <a:r>
              <a:rPr lang="en-US" sz="2353" dirty="0" smtClean="0">
                <a:latin typeface="Arial"/>
                <a:cs typeface="Arial"/>
                <a:hlinkClick r:id="rId3"/>
              </a:rPr>
              <a:t>https://utdirect.utexas.edu/acct/rec/weft/webEFT_info.WBX</a:t>
            </a:r>
            <a:r>
              <a:rPr lang="en-US" dirty="0" smtClean="0">
                <a:latin typeface="Arial"/>
                <a:cs typeface="Arial"/>
              </a:rPr>
              <a:t>. </a:t>
            </a: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TUITION PAYMENT OPTIONS</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p:txBody>
          <a:bodyPr>
            <a:normAutofit fontScale="70000" lnSpcReduction="20000"/>
          </a:bodyPr>
          <a:lstStyle/>
          <a:p>
            <a:pPr>
              <a:spcBef>
                <a:spcPts val="1500"/>
              </a:spcBef>
              <a:spcAft>
                <a:spcPts val="1000"/>
              </a:spcAft>
            </a:pPr>
            <a:r>
              <a:rPr lang="en-US" b="1" dirty="0"/>
              <a:t>P</a:t>
            </a:r>
            <a:r>
              <a:rPr lang="en-US" b="1" dirty="0" smtClean="0"/>
              <a:t>ay your tuition bill </a:t>
            </a:r>
            <a:r>
              <a:rPr lang="en-US" dirty="0" smtClean="0"/>
              <a:t>by check or credit card (MasterCard or Discover </a:t>
            </a:r>
            <a:r>
              <a:rPr lang="en-US" i="1" dirty="0" smtClean="0"/>
              <a:t>only</a:t>
            </a:r>
            <a:r>
              <a:rPr lang="en-US" dirty="0" smtClean="0"/>
              <a:t>) in person in Main </a:t>
            </a:r>
            <a:r>
              <a:rPr lang="en-US" dirty="0" err="1" smtClean="0"/>
              <a:t>Bldg</a:t>
            </a:r>
            <a:r>
              <a:rPr lang="en-US" dirty="0" smtClean="0"/>
              <a:t> (base of the UT Tower) Rm. 8, or online: </a:t>
            </a:r>
            <a:r>
              <a:rPr lang="en-US" sz="2200" dirty="0" smtClean="0">
                <a:hlinkClick r:id="rId3"/>
              </a:rPr>
              <a:t>https://utdirect.utexas.edu/acct/fb/my_tuition/tf_home.WBX?location=P</a:t>
            </a:r>
            <a:r>
              <a:rPr lang="en-US" sz="2200" dirty="0" smtClean="0"/>
              <a:t>.</a:t>
            </a:r>
          </a:p>
          <a:p>
            <a:pPr>
              <a:spcBef>
                <a:spcPts val="1500"/>
              </a:spcBef>
              <a:spcAft>
                <a:spcPts val="1000"/>
              </a:spcAft>
            </a:pPr>
            <a:r>
              <a:rPr lang="en-US" b="1" dirty="0"/>
              <a:t>O</a:t>
            </a:r>
            <a:r>
              <a:rPr lang="en-US" b="1" dirty="0" smtClean="0"/>
              <a:t>btain a short-term tuition loan </a:t>
            </a:r>
            <a:r>
              <a:rPr lang="en-US" dirty="0" smtClean="0"/>
              <a:t>to pay for your tuition bill by applying online: </a:t>
            </a:r>
            <a:r>
              <a:rPr lang="en-US" sz="1800" dirty="0" smtClean="0">
                <a:hlinkClick r:id="rId4"/>
              </a:rPr>
              <a:t>htt</a:t>
            </a:r>
            <a:r>
              <a:rPr lang="en-US" sz="2200" dirty="0" smtClean="0">
                <a:hlinkClick r:id="rId4"/>
              </a:rPr>
              <a:t>ps://utdirect.utexas.edu/acct/loans/tuit/tuit_home.WBX</a:t>
            </a:r>
            <a:r>
              <a:rPr lang="en-US" sz="2200" dirty="0" smtClean="0"/>
              <a:t>.</a:t>
            </a:r>
          </a:p>
          <a:p>
            <a:pPr>
              <a:spcBef>
                <a:spcPts val="1500"/>
              </a:spcBef>
              <a:spcAft>
                <a:spcPts val="1000"/>
              </a:spcAft>
            </a:pPr>
            <a:r>
              <a:rPr lang="en-US" b="1" dirty="0"/>
              <a:t>P</a:t>
            </a:r>
            <a:r>
              <a:rPr lang="en-US" b="1" dirty="0" smtClean="0"/>
              <a:t>ay your tuition bill by installment</a:t>
            </a:r>
            <a:r>
              <a:rPr lang="en-US" dirty="0" smtClean="0"/>
              <a:t> (check or credit card) by signing up for the installment plan </a:t>
            </a:r>
            <a:r>
              <a:rPr lang="en-US" dirty="0" err="1" smtClean="0"/>
              <a:t>online:</a:t>
            </a:r>
            <a:r>
              <a:rPr lang="en-US" sz="2200" dirty="0" err="1" smtClean="0">
                <a:hlinkClick r:id="rId5"/>
              </a:rPr>
              <a:t>http</a:t>
            </a:r>
            <a:r>
              <a:rPr lang="en-US" sz="2200" dirty="0" smtClean="0">
                <a:hlinkClick r:id="rId5"/>
              </a:rPr>
              <a:t>://www.utexas.edu/business/accounting/sar/pay.html - installment</a:t>
            </a:r>
            <a:r>
              <a:rPr lang="en-US" sz="2200" dirty="0" smtClean="0"/>
              <a:t>.</a:t>
            </a:r>
          </a:p>
          <a:p>
            <a:endParaRPr lang="en-US" sz="1946"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Short Term Tuition Loans</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600200"/>
            <a:ext cx="8229600" cy="4702869"/>
          </a:xfrm>
        </p:spPr>
        <p:txBody>
          <a:bodyPr>
            <a:normAutofit fontScale="62500" lnSpcReduction="20000"/>
          </a:bodyPr>
          <a:lstStyle/>
          <a:p>
            <a:pPr marL="0" indent="0">
              <a:spcAft>
                <a:spcPts val="800"/>
              </a:spcAft>
              <a:buNone/>
            </a:pPr>
            <a:r>
              <a:rPr lang="en-US" dirty="0" smtClean="0">
                <a:latin typeface="Arial"/>
                <a:cs typeface="Arial"/>
              </a:rPr>
              <a:t>Applying for a short-term tuition loan is a simple online process and you will be automatically approved (no credit check involved).</a:t>
            </a:r>
          </a:p>
          <a:p>
            <a:pPr marL="0" indent="0">
              <a:spcAft>
                <a:spcPts val="800"/>
              </a:spcAft>
              <a:buNone/>
            </a:pPr>
            <a:r>
              <a:rPr lang="en-US" b="1" dirty="0" smtClean="0">
                <a:latin typeface="Arial"/>
                <a:cs typeface="Arial"/>
              </a:rPr>
              <a:t>Short term tuition loans can </a:t>
            </a:r>
            <a:r>
              <a:rPr lang="en-US" b="1" u="sng" dirty="0" smtClean="0">
                <a:latin typeface="Arial"/>
                <a:cs typeface="Arial"/>
              </a:rPr>
              <a:t>only</a:t>
            </a:r>
            <a:r>
              <a:rPr lang="en-US" b="1" dirty="0" smtClean="0">
                <a:latin typeface="Arial"/>
                <a:cs typeface="Arial"/>
              </a:rPr>
              <a:t> be used to pay your tuition bill. </a:t>
            </a:r>
          </a:p>
          <a:p>
            <a:pPr marL="0" indent="0">
              <a:buNone/>
            </a:pPr>
            <a:r>
              <a:rPr lang="en-US" dirty="0" smtClean="0">
                <a:latin typeface="Arial"/>
                <a:cs typeface="Arial"/>
              </a:rPr>
              <a:t>LBJ School fellowship recipients: </a:t>
            </a:r>
          </a:p>
          <a:p>
            <a:pPr lvl="1">
              <a:spcAft>
                <a:spcPts val="500"/>
              </a:spcAft>
              <a:buFont typeface="Arial"/>
              <a:buChar char="•"/>
            </a:pPr>
            <a:r>
              <a:rPr lang="en-US" dirty="0" smtClean="0">
                <a:latin typeface="Arial"/>
                <a:cs typeface="Arial"/>
              </a:rPr>
              <a:t>Paying your Fall 2015 bill (or just 50% of your bill) by the 31 August deadline will release your fellowship. </a:t>
            </a:r>
          </a:p>
          <a:p>
            <a:pPr lvl="1">
              <a:buFont typeface="Arial"/>
              <a:buChar char="•"/>
            </a:pPr>
            <a:r>
              <a:rPr lang="en-US" dirty="0" smtClean="0">
                <a:latin typeface="Arial"/>
                <a:cs typeface="Arial"/>
              </a:rPr>
              <a:t>Because you will only be taking out this loan for a few days, the interest can be as little as $5. </a:t>
            </a:r>
            <a:endParaRPr 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AGENDA</a:t>
            </a:r>
            <a:endParaRPr lang="en-US" b="1" u="sng" dirty="0">
              <a:solidFill>
                <a:srgbClr val="FF6600"/>
              </a:solidFill>
              <a:latin typeface="Arial"/>
              <a:cs typeface="Arial"/>
            </a:endParaRPr>
          </a:p>
        </p:txBody>
      </p:sp>
      <p:sp>
        <p:nvSpPr>
          <p:cNvPr id="3" name="Content Placeholder 2"/>
          <p:cNvSpPr>
            <a:spLocks noGrp="1"/>
          </p:cNvSpPr>
          <p:nvPr>
            <p:ph idx="1"/>
          </p:nvPr>
        </p:nvSpPr>
        <p:spPr/>
        <p:txBody>
          <a:bodyPr>
            <a:normAutofit fontScale="85000" lnSpcReduction="20000"/>
          </a:bodyPr>
          <a:lstStyle/>
          <a:p>
            <a:r>
              <a:rPr lang="en-US" b="1" dirty="0" smtClean="0"/>
              <a:t>REGISTRATION BARS</a:t>
            </a:r>
          </a:p>
          <a:p>
            <a:r>
              <a:rPr lang="en-US" b="1" dirty="0" smtClean="0"/>
              <a:t>COURSE SCHEDULES</a:t>
            </a:r>
          </a:p>
          <a:p>
            <a:r>
              <a:rPr lang="en-US" b="1" dirty="0" smtClean="0"/>
              <a:t>REGISTRATION</a:t>
            </a:r>
          </a:p>
          <a:p>
            <a:r>
              <a:rPr lang="en-US" b="1" dirty="0" smtClean="0"/>
              <a:t>ADD/DROPS</a:t>
            </a:r>
          </a:p>
          <a:p>
            <a:r>
              <a:rPr lang="en-US" b="1" dirty="0" smtClean="0"/>
              <a:t>TUITION PAYMENT OPTIONS</a:t>
            </a:r>
          </a:p>
          <a:p>
            <a:r>
              <a:rPr lang="en-US" b="1" dirty="0" smtClean="0"/>
              <a:t>TUITION PAYMENT DEADLINE</a:t>
            </a:r>
          </a:p>
          <a:p>
            <a:r>
              <a:rPr lang="en-US" b="1" dirty="0" smtClean="0"/>
              <a:t>FINANCIAL ISSUES</a:t>
            </a:r>
          </a:p>
          <a:p>
            <a:endParaRPr lang="en-US" dirty="0" smtClean="0"/>
          </a:p>
        </p:txBody>
      </p:sp>
      <p:pic>
        <p:nvPicPr>
          <p:cNvPr id="4" name="Picture 3" descr="ren2.jpg"/>
          <p:cNvPicPr>
            <a:picLocks noChangeAspect="1"/>
          </p:cNvPicPr>
          <p:nvPr/>
        </p:nvPicPr>
        <p:blipFill>
          <a:blip r:embed="rId2">
            <a:duotone>
              <a:schemeClr val="accent6">
                <a:shade val="45000"/>
                <a:satMod val="135000"/>
              </a:schemeClr>
              <a:prstClr val="white"/>
            </a:duotone>
            <a:alphaModFix amt="22000"/>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0"/>
                    </a14:imgEffect>
                    <a14:imgEffect>
                      <a14:brightnessContrast bright="13000" contrast="-28000"/>
                    </a14:imgEffect>
                  </a14:imgLayer>
                </a14:imgProps>
              </a:ext>
              <a:ext uri="{28A0092B-C50C-407E-A947-70E740481C1C}">
                <a14:useLocalDpi xmlns:a14="http://schemas.microsoft.com/office/drawing/2010/main" val="0"/>
              </a:ext>
            </a:extLst>
          </a:blip>
          <a:stretch>
            <a:fillRect/>
          </a:stretch>
        </p:blipFill>
        <p:spPr>
          <a:xfrm>
            <a:off x="457199" y="1320800"/>
            <a:ext cx="8124989" cy="43541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24231298"/>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936"/>
            <a:ext cx="8229600" cy="781809"/>
          </a:xfrm>
        </p:spPr>
        <p:txBody>
          <a:bodyPr>
            <a:normAutofit/>
          </a:bodyPr>
          <a:lstStyle/>
          <a:p>
            <a:r>
              <a:rPr lang="en-US" sz="40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Installment Payment Plan</a:t>
            </a:r>
            <a:endParaRPr lang="en-US" sz="4000"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198889"/>
            <a:ext cx="8229600" cy="5424675"/>
          </a:xfrm>
        </p:spPr>
        <p:txBody>
          <a:bodyPr>
            <a:normAutofit fontScale="70000" lnSpcReduction="20000"/>
          </a:bodyPr>
          <a:lstStyle/>
          <a:p>
            <a:pPr marL="0" indent="0" algn="ctr">
              <a:buNone/>
            </a:pPr>
            <a:r>
              <a:rPr lang="en-US" sz="2800" b="1" dirty="0" smtClean="0">
                <a:solidFill>
                  <a:srgbClr val="D25221"/>
                </a:solidFill>
                <a:latin typeface="Arial"/>
                <a:cs typeface="Arial"/>
              </a:rPr>
              <a:t>Only 50% of your Fall 2015 Tuition </a:t>
            </a:r>
            <a:r>
              <a:rPr lang="en-US" sz="2800" b="1" dirty="0">
                <a:solidFill>
                  <a:srgbClr val="D25221"/>
                </a:solidFill>
                <a:latin typeface="Arial"/>
                <a:cs typeface="Arial"/>
              </a:rPr>
              <a:t>B</a:t>
            </a:r>
            <a:r>
              <a:rPr lang="en-US" sz="2800" b="1" dirty="0" smtClean="0">
                <a:solidFill>
                  <a:srgbClr val="D25221"/>
                </a:solidFill>
                <a:latin typeface="Arial"/>
                <a:cs typeface="Arial"/>
              </a:rPr>
              <a:t>ill </a:t>
            </a:r>
          </a:p>
          <a:p>
            <a:pPr marL="0" indent="0" algn="ctr">
              <a:buNone/>
            </a:pPr>
            <a:r>
              <a:rPr lang="en-US" sz="2800" b="1" dirty="0" smtClean="0">
                <a:solidFill>
                  <a:srgbClr val="D25221"/>
                </a:solidFill>
                <a:latin typeface="Arial"/>
                <a:cs typeface="Arial"/>
              </a:rPr>
              <a:t>Is </a:t>
            </a:r>
            <a:r>
              <a:rPr lang="en-US" sz="2800" b="1" dirty="0">
                <a:solidFill>
                  <a:srgbClr val="D25221"/>
                </a:solidFill>
                <a:latin typeface="Arial"/>
                <a:cs typeface="Arial"/>
              </a:rPr>
              <a:t>D</a:t>
            </a:r>
            <a:r>
              <a:rPr lang="en-US" sz="2800" b="1" dirty="0" smtClean="0">
                <a:solidFill>
                  <a:srgbClr val="D25221"/>
                </a:solidFill>
                <a:latin typeface="Arial"/>
                <a:cs typeface="Arial"/>
              </a:rPr>
              <a:t>ue on 31 August </a:t>
            </a:r>
          </a:p>
          <a:p>
            <a:r>
              <a:rPr lang="en-US" sz="2800" dirty="0" smtClean="0">
                <a:latin typeface="Arial"/>
                <a:cs typeface="Arial"/>
              </a:rPr>
              <a:t>Remaining installment due dates and amounts are displayed on your Tuition and Fees Summary and Official Receipt pages as well as on UT’s Student Accounts Receivable website at: </a:t>
            </a:r>
            <a:r>
              <a:rPr lang="en-US" sz="2600" dirty="0" smtClean="0">
                <a:latin typeface="Arial"/>
                <a:cs typeface="Arial"/>
                <a:hlinkClick r:id="rId2"/>
              </a:rPr>
              <a:t>http://www.utexas.edu/business/accounting/sar/pay.html#installment</a:t>
            </a:r>
            <a:r>
              <a:rPr lang="en-US" sz="2600" dirty="0" smtClean="0">
                <a:latin typeface="Arial"/>
                <a:cs typeface="Arial"/>
              </a:rPr>
              <a:t>. </a:t>
            </a:r>
          </a:p>
          <a:p>
            <a:pPr marL="0" indent="0">
              <a:buNone/>
            </a:pPr>
            <a:endParaRPr lang="en-US" sz="1700" dirty="0" smtClean="0">
              <a:latin typeface="Arial"/>
              <a:cs typeface="Arial"/>
            </a:endParaRPr>
          </a:p>
          <a:p>
            <a:pPr>
              <a:spcAft>
                <a:spcPts val="1000"/>
              </a:spcAft>
            </a:pPr>
            <a:r>
              <a:rPr lang="en-US" sz="2800" dirty="0" smtClean="0">
                <a:latin typeface="Arial"/>
                <a:cs typeface="Arial"/>
              </a:rPr>
              <a:t>Bills are sent to the student's local address prior to each installment due date. </a:t>
            </a:r>
            <a:endParaRPr lang="en-US" sz="2800" dirty="0">
              <a:latin typeface="Arial"/>
              <a:cs typeface="Arial"/>
            </a:endParaRPr>
          </a:p>
          <a:p>
            <a:pPr>
              <a:spcAft>
                <a:spcPts val="1000"/>
              </a:spcAft>
            </a:pPr>
            <a:r>
              <a:rPr lang="en-US" sz="2800" dirty="0" smtClean="0">
                <a:latin typeface="Arial"/>
                <a:cs typeface="Arial"/>
              </a:rPr>
              <a:t>Includes a small processing fee of $15 to pay your bill in installments. </a:t>
            </a: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Payment Questions?</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p:txBody>
          <a:bodyPr>
            <a:normAutofit fontScale="62500" lnSpcReduction="20000"/>
          </a:bodyPr>
          <a:lstStyle/>
          <a:p>
            <a:pPr>
              <a:spcAft>
                <a:spcPts val="700"/>
              </a:spcAft>
            </a:pPr>
            <a:r>
              <a:rPr lang="en-US" dirty="0"/>
              <a:t>R</a:t>
            </a:r>
            <a:r>
              <a:rPr lang="en-US" dirty="0" smtClean="0"/>
              <a:t>efer </a:t>
            </a:r>
            <a:r>
              <a:rPr lang="en-US" smtClean="0"/>
              <a:t>to the </a:t>
            </a:r>
            <a:r>
              <a:rPr lang="en-US" dirty="0" smtClean="0">
                <a:solidFill>
                  <a:srgbClr val="D25221"/>
                </a:solidFill>
              </a:rPr>
              <a:t>“Fall 2015 Payment Information” </a:t>
            </a:r>
            <a:r>
              <a:rPr lang="en-US" dirty="0" smtClean="0"/>
              <a:t>PDF (Student </a:t>
            </a:r>
            <a:r>
              <a:rPr lang="en-US" smtClean="0"/>
              <a:t>Accounts Receivable).</a:t>
            </a:r>
            <a:endParaRPr lang="en-US" dirty="0" smtClean="0"/>
          </a:p>
          <a:p>
            <a:pPr>
              <a:spcAft>
                <a:spcPts val="700"/>
              </a:spcAft>
            </a:pPr>
            <a:r>
              <a:rPr lang="en-US" dirty="0" smtClean="0"/>
              <a:t>Visit the </a:t>
            </a:r>
            <a:r>
              <a:rPr lang="en-US" dirty="0" smtClean="0">
                <a:solidFill>
                  <a:srgbClr val="D25221"/>
                </a:solidFill>
              </a:rPr>
              <a:t>Office of Student Accounts Receivable </a:t>
            </a:r>
            <a:r>
              <a:rPr lang="en-US" dirty="0" smtClean="0"/>
              <a:t>web pages at: </a:t>
            </a:r>
            <a:r>
              <a:rPr lang="en-US" sz="2162" dirty="0" smtClean="0">
                <a:hlinkClick r:id="rId2"/>
              </a:rPr>
              <a:t>http://www.utexas.edu/business/accounting/sar/ </a:t>
            </a:r>
            <a:r>
              <a:rPr lang="en-US" dirty="0" smtClean="0"/>
              <a:t>and </a:t>
            </a:r>
            <a:r>
              <a:rPr lang="en-US" sz="2000" dirty="0" smtClean="0">
                <a:hlinkClick r:id="rId3"/>
              </a:rPr>
              <a:t>http://www.utexas.edu/business/accounting/sar/tuition_fees.html</a:t>
            </a:r>
            <a:r>
              <a:rPr lang="en-US" sz="2000" dirty="0" smtClean="0"/>
              <a:t>.</a:t>
            </a:r>
          </a:p>
          <a:p>
            <a:r>
              <a:rPr lang="en-US" dirty="0" smtClean="0"/>
              <a:t>Contact the </a:t>
            </a:r>
            <a:r>
              <a:rPr lang="en-US" dirty="0" smtClean="0">
                <a:solidFill>
                  <a:srgbClr val="D25221"/>
                </a:solidFill>
              </a:rPr>
              <a:t>Special Billing Division of Student Accounts Receivable </a:t>
            </a:r>
            <a:r>
              <a:rPr lang="en-US" dirty="0" smtClean="0"/>
              <a:t>for individual assistance.</a:t>
            </a:r>
          </a:p>
          <a:p>
            <a:pPr marL="457200" lvl="1" indent="0">
              <a:buNone/>
            </a:pPr>
            <a:r>
              <a:rPr lang="en-US" sz="2600" dirty="0" smtClean="0"/>
              <a:t>Office location: Main Bldg. (base of the UT Tower) </a:t>
            </a:r>
            <a:r>
              <a:rPr lang="en-US" sz="2600" dirty="0" err="1" smtClean="0"/>
              <a:t>Rm</a:t>
            </a:r>
            <a:r>
              <a:rPr lang="en-US" sz="2600" dirty="0" smtClean="0"/>
              <a:t> 4 </a:t>
            </a:r>
          </a:p>
          <a:p>
            <a:pPr marL="457200" lvl="1" indent="0">
              <a:buNone/>
            </a:pPr>
            <a:r>
              <a:rPr lang="en-US" sz="2600" dirty="0"/>
              <a:t>H</a:t>
            </a:r>
            <a:r>
              <a:rPr lang="en-US" sz="2600" dirty="0" smtClean="0"/>
              <a:t>ours: Monday-Friday, 8:30 AM - 4:30 PM</a:t>
            </a:r>
          </a:p>
          <a:p>
            <a:pPr marL="457200" lvl="1" indent="0">
              <a:buNone/>
            </a:pPr>
            <a:r>
              <a:rPr lang="en-US" sz="2600" dirty="0" smtClean="0"/>
              <a:t>Phone: (512) 475-7777</a:t>
            </a:r>
          </a:p>
          <a:p>
            <a:pPr lvl="1"/>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BldgImages_SH2010_0057.jpg"/>
          <p:cNvPicPr>
            <a:picLocks noChangeAspect="1"/>
          </p:cNvPicPr>
          <p:nvPr/>
        </p:nvPicPr>
        <p:blipFill>
          <a:blip r:embed="rId2">
            <a:alphaModFix amt="25000"/>
            <a:duotone>
              <a:prstClr val="black"/>
              <a:srgbClr val="D9C3A5">
                <a:tint val="50000"/>
                <a:satMod val="180000"/>
              </a:srgbClr>
            </a:duotone>
            <a:extLst>
              <a:ext uri="{BEBA8EAE-BF5A-486C-A8C5-ECC9F3942E4B}">
                <a14:imgProps xmlns:a14="http://schemas.microsoft.com/office/drawing/2010/main">
                  <a14:imgLayer r:embed="rId3">
                    <a14:imgEffect>
                      <a14:artisticPaintStrokes trans="100000" intensity="10"/>
                    </a14:imgEffect>
                    <a14:imgEffect>
                      <a14:colorTemperature colorTemp="11500"/>
                    </a14:imgEffect>
                    <a14:imgEffect>
                      <a14:saturation sat="400000"/>
                    </a14:imgEffect>
                    <a14:imgEffect>
                      <a14:brightnessContrast bright="-20000" contrast="30000"/>
                    </a14:imgEffect>
                  </a14:imgLayer>
                </a14:imgProps>
              </a:ext>
              <a:ext uri="{28A0092B-C50C-407E-A947-70E740481C1C}">
                <a14:useLocalDpi xmlns:a14="http://schemas.microsoft.com/office/drawing/2010/main" val="0"/>
              </a:ext>
            </a:extLst>
          </a:blip>
          <a:stretch>
            <a:fillRect/>
          </a:stretch>
        </p:blipFill>
        <p:spPr>
          <a:xfrm>
            <a:off x="127000" y="555586"/>
            <a:ext cx="8890000" cy="5819814"/>
          </a:xfrm>
          <a:prstGeom prst="rect">
            <a:avLst/>
          </a:prstGeom>
          <a:effectLst/>
        </p:spPr>
      </p:pic>
      <p:sp>
        <p:nvSpPr>
          <p:cNvPr id="2" name="TextBox 1"/>
          <p:cNvSpPr txBox="1"/>
          <p:nvPr/>
        </p:nvSpPr>
        <p:spPr>
          <a:xfrm>
            <a:off x="1397000" y="1003300"/>
            <a:ext cx="6972300" cy="470898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Graduate Advising Team</a:t>
            </a:r>
            <a:endPar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endParaRPr>
          </a:p>
          <a:p>
            <a:pPr algn="ct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endParaRPr>
          </a:p>
          <a:p>
            <a:pPr marL="342900" indent="-342900">
              <a:buFont typeface="Arial"/>
              <a:buChar char="•"/>
            </a:pPr>
            <a:r>
              <a:rPr lang="en-US" sz="2400" b="1" dirty="0" err="1" smtClean="0">
                <a:ln w="1905"/>
                <a:effectLst>
                  <a:outerShdw blurRad="50800" dist="38100" dir="5400000" algn="t" rotWithShape="0">
                    <a:prstClr val="black">
                      <a:alpha val="40000"/>
                    </a:prstClr>
                  </a:outerShdw>
                </a:effectLst>
                <a:cs typeface="Arial Rounded MT Bold"/>
              </a:rPr>
              <a:t>Chaz</a:t>
            </a:r>
            <a:r>
              <a:rPr lang="en-US" sz="2400" b="1" dirty="0" smtClean="0">
                <a:ln w="1905"/>
                <a:effectLst>
                  <a:outerShdw blurRad="50800" dist="38100" dir="5400000" algn="t" rotWithShape="0">
                    <a:prstClr val="black">
                      <a:alpha val="40000"/>
                    </a:prstClr>
                  </a:outerShdw>
                </a:effectLst>
                <a:cs typeface="Arial Rounded MT Bold"/>
              </a:rPr>
              <a:t> </a:t>
            </a:r>
            <a:r>
              <a:rPr lang="en-US" sz="2400" b="1" dirty="0" err="1" smtClean="0">
                <a:ln w="1905"/>
                <a:effectLst>
                  <a:outerShdw blurRad="50800" dist="38100" dir="5400000" algn="t" rotWithShape="0">
                    <a:prstClr val="black">
                      <a:alpha val="40000"/>
                    </a:prstClr>
                  </a:outerShdw>
                </a:effectLst>
                <a:cs typeface="Arial Rounded MT Bold"/>
              </a:rPr>
              <a:t>Nailor</a:t>
            </a:r>
            <a:r>
              <a:rPr lang="en-US" sz="2400" b="1" dirty="0" smtClean="0">
                <a:ln w="1905"/>
                <a:effectLst>
                  <a:outerShdw blurRad="50800" dist="38100" dir="5400000" algn="t" rotWithShape="0">
                    <a:prstClr val="black">
                      <a:alpha val="40000"/>
                    </a:prstClr>
                  </a:outerShdw>
                </a:effectLst>
                <a:cs typeface="Arial Rounded MT Bold"/>
              </a:rPr>
              <a:t>, Graduate Program </a:t>
            </a:r>
            <a:r>
              <a:rPr lang="en-US" sz="2400" b="1" smtClean="0">
                <a:ln w="1905"/>
                <a:effectLst>
                  <a:outerShdw blurRad="50800" dist="38100" dir="5400000" algn="t" rotWithShape="0">
                    <a:prstClr val="black">
                      <a:alpha val="40000"/>
                    </a:prstClr>
                  </a:outerShdw>
                </a:effectLst>
                <a:cs typeface="Arial Rounded MT Bold"/>
              </a:rPr>
              <a:t>Coordinator </a:t>
            </a:r>
            <a:endParaRPr lang="en-US" sz="2400" b="1" dirty="0" smtClean="0">
              <a:ln w="1905"/>
              <a:effectLst>
                <a:outerShdw blurRad="50800" dist="38100" dir="5400000" algn="t" rotWithShape="0">
                  <a:prstClr val="black">
                    <a:alpha val="40000"/>
                  </a:prstClr>
                </a:outerShdw>
              </a:effectLst>
              <a:cs typeface="Arial Rounded MT Bold"/>
            </a:endParaRPr>
          </a:p>
          <a:p>
            <a:r>
              <a:rPr lang="en-US" sz="2400" b="1" dirty="0" smtClean="0">
                <a:ln w="1905"/>
                <a:effectLst>
                  <a:outerShdw blurRad="50800" dist="38100" dir="5400000" algn="t" rotWithShape="0">
                    <a:prstClr val="black">
                      <a:alpha val="40000"/>
                    </a:prstClr>
                  </a:outerShdw>
                </a:effectLst>
                <a:cs typeface="Arial Rounded MT Bold"/>
              </a:rPr>
              <a:t>	</a:t>
            </a:r>
            <a:r>
              <a:rPr lang="en-US" sz="2400" b="1" dirty="0" smtClean="0">
                <a:ln w="1905"/>
                <a:effectLst>
                  <a:outerShdw blurRad="50800" dist="38100" dir="5400000" algn="t" rotWithShape="0">
                    <a:prstClr val="black">
                      <a:alpha val="40000"/>
                    </a:prstClr>
                  </a:outerShdw>
                </a:effectLst>
                <a:cs typeface="Arial Rounded MT Bold"/>
                <a:hlinkClick r:id="rId4"/>
              </a:rPr>
              <a:t>c.nailor@austin.utexas.edu</a:t>
            </a:r>
            <a:endParaRPr lang="en-US" sz="2400" b="1" dirty="0" smtClean="0">
              <a:ln w="1905"/>
              <a:effectLst>
                <a:outerShdw blurRad="50800" dist="38100" dir="5400000" algn="t" rotWithShape="0">
                  <a:prstClr val="black">
                    <a:alpha val="40000"/>
                  </a:prstClr>
                </a:outerShdw>
              </a:effectLst>
              <a:cs typeface="Arial Rounded MT Bold"/>
            </a:endParaRP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Pat Wong, Graduate Advisor for Public Affairs</a:t>
            </a:r>
          </a:p>
          <a:p>
            <a:pPr lvl="1"/>
            <a:r>
              <a:rPr lang="en-US" sz="2400" b="1" dirty="0" smtClean="0">
                <a:ln w="1905"/>
                <a:effectLst>
                  <a:outerShdw blurRad="50800" dist="38100" dir="5400000" algn="t" rotWithShape="0">
                    <a:prstClr val="black">
                      <a:alpha val="40000"/>
                    </a:prstClr>
                  </a:outerShdw>
                </a:effectLst>
                <a:cs typeface="Arial Rounded MT Bold"/>
                <a:hlinkClick r:id="rId5"/>
              </a:rPr>
              <a:t>patwong@austin.utexas.edu</a:t>
            </a:r>
            <a:endParaRPr lang="en-US" sz="2400" b="1" dirty="0" smtClean="0">
              <a:ln w="1905"/>
              <a:effectLst>
                <a:outerShdw blurRad="50800" dist="38100" dir="5400000" algn="t" rotWithShape="0">
                  <a:prstClr val="black">
                    <a:alpha val="40000"/>
                  </a:prstClr>
                </a:outerShdw>
              </a:effectLst>
              <a:cs typeface="Arial Rounded MT Bold"/>
            </a:endParaRP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Kate Weaver, Graduate Advisor for Global Policy Studies</a:t>
            </a:r>
          </a:p>
          <a:p>
            <a:pPr lvl="1"/>
            <a:r>
              <a:rPr lang="en-US" sz="2400" b="1" dirty="0" smtClean="0">
                <a:ln w="1905"/>
                <a:effectLst>
                  <a:outerShdw blurRad="50800" dist="38100" dir="5400000" algn="t" rotWithShape="0">
                    <a:prstClr val="black">
                      <a:alpha val="40000"/>
                    </a:prstClr>
                  </a:outerShdw>
                </a:effectLst>
                <a:cs typeface="Arial Rounded MT Bold"/>
                <a:hlinkClick r:id="rId6"/>
              </a:rPr>
              <a:t>ceweaver@austin.utexas.edu</a:t>
            </a:r>
            <a:endParaRPr lang="en-US" sz="2400" b="1" dirty="0">
              <a:ln w="1905"/>
              <a:effectLst>
                <a:outerShdw blurRad="50800" dist="38100" dir="5400000" algn="t" rotWithShape="0">
                  <a:prstClr val="black">
                    <a:alpha val="40000"/>
                  </a:prstClr>
                </a:outerShdw>
              </a:effectLst>
              <a:cs typeface="Arial Rounded MT Bold"/>
            </a:endParaRP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Victoria Rodriguez, Graduate Advisor for Ph.D. in Public Policy</a:t>
            </a:r>
          </a:p>
          <a:p>
            <a:pPr lvl="1"/>
            <a:r>
              <a:rPr lang="en-US" sz="2400" b="1" dirty="0" smtClean="0">
                <a:ln w="1905"/>
                <a:effectLst>
                  <a:outerShdw blurRad="50800" dist="38100" dir="5400000" algn="t" rotWithShape="0">
                    <a:prstClr val="black">
                      <a:alpha val="40000"/>
                    </a:prstClr>
                  </a:outerShdw>
                </a:effectLst>
                <a:cs typeface="Arial Rounded MT Bold"/>
                <a:hlinkClick r:id="rId7"/>
              </a:rPr>
              <a:t>victoria@austin.utexas.edu</a:t>
            </a:r>
            <a:endParaRPr lang="en-US" sz="2400" b="1" dirty="0">
              <a:ln w="1905"/>
              <a:effectLst>
                <a:outerShdw blurRad="50800" dist="38100" dir="5400000" algn="t" rotWithShape="0">
                  <a:prstClr val="black">
                    <a:alpha val="40000"/>
                  </a:prstClr>
                </a:outerShdw>
              </a:effectLst>
              <a:cs typeface="Arial Rounded MT Bold"/>
            </a:endParaRPr>
          </a:p>
          <a:p>
            <a:pPr marL="285750" indent="-285750">
              <a:buFont typeface="Arial"/>
              <a:buChar char="•"/>
            </a:pPr>
            <a:endParaRPr lang="en-US" dirty="0"/>
          </a:p>
        </p:txBody>
      </p:sp>
    </p:spTree>
    <p:extLst>
      <p:ext uri="{BB962C8B-B14F-4D97-AF65-F5344CB8AC3E}">
        <p14:creationId xmlns:p14="http://schemas.microsoft.com/office/powerpoint/2010/main" val="2719438496"/>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329948_868175206596311_1341023988361541005_n.jpg"/>
          <p:cNvPicPr>
            <a:picLocks noChangeAspect="1"/>
          </p:cNvPicPr>
          <p:nvPr/>
        </p:nvPicPr>
        <p:blipFill rotWithShape="1">
          <a:blip r:embed="rId2">
            <a:alphaModFix amt="20000"/>
            <a:extLst>
              <a:ext uri="{BEBA8EAE-BF5A-486C-A8C5-ECC9F3942E4B}">
                <a14:imgProps xmlns:a14="http://schemas.microsoft.com/office/drawing/2010/main">
                  <a14:imgLayer r:embed="rId3">
                    <a14:imgEffect>
                      <a14:artisticLightScreen trans="80000" gridSize="0"/>
                    </a14:imgEffect>
                    <a14:imgEffect>
                      <a14:sharpenSoften amount="100000"/>
                    </a14:imgEffect>
                    <a14:imgEffect>
                      <a14:brightnessContrast bright="35000" contrast="20000"/>
                    </a14:imgEffect>
                  </a14:imgLayer>
                </a14:imgProps>
              </a:ext>
              <a:ext uri="{28A0092B-C50C-407E-A947-70E740481C1C}">
                <a14:useLocalDpi xmlns:a14="http://schemas.microsoft.com/office/drawing/2010/main" val="0"/>
              </a:ext>
            </a:extLst>
          </a:blip>
          <a:srcRect t="12048" b="25403"/>
          <a:stretch/>
        </p:blipFill>
        <p:spPr>
          <a:xfrm>
            <a:off x="0" y="631050"/>
            <a:ext cx="9144000" cy="6155021"/>
          </a:xfrm>
          <a:prstGeom prst="rect">
            <a:avLst/>
          </a:prstGeom>
          <a:effectLst>
            <a:outerShdw blurRad="50800" dist="38100" dir="2700000" algn="tl" rotWithShape="0">
              <a:srgbClr val="000000">
                <a:alpha val="43000"/>
              </a:srgbClr>
            </a:outerShdw>
            <a:softEdge rad="127000"/>
          </a:effectLst>
        </p:spPr>
      </p:pic>
      <p:sp>
        <p:nvSpPr>
          <p:cNvPr id="2" name="TextBox 1"/>
          <p:cNvSpPr txBox="1"/>
          <p:nvPr/>
        </p:nvSpPr>
        <p:spPr>
          <a:xfrm>
            <a:off x="1168803" y="835422"/>
            <a:ext cx="6972300" cy="581697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LBJ Academic and Student </a:t>
            </a:r>
            <a:r>
              <a:rPr lang="en-US" sz="2400"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Services</a:t>
            </a:r>
            <a:endParaRPr lang="en-US"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endParaRPr>
          </a:p>
          <a:p>
            <a:pPr algn="ct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endParaRPr>
          </a:p>
          <a:p>
            <a:pPr marL="342900" indent="-342900">
              <a:buFont typeface="Arial"/>
              <a:buChar char="•"/>
            </a:pPr>
            <a:r>
              <a:rPr lang="en-US" sz="2400" b="1" dirty="0" err="1" smtClean="0">
                <a:ln w="1905"/>
                <a:effectLst>
                  <a:outerShdw blurRad="50800" dist="38100" dir="5400000" algn="t" rotWithShape="0">
                    <a:prstClr val="black">
                      <a:alpha val="40000"/>
                    </a:prstClr>
                  </a:outerShdw>
                </a:effectLst>
                <a:cs typeface="Arial Rounded MT Bold"/>
              </a:rPr>
              <a:t>Chaz</a:t>
            </a:r>
            <a:r>
              <a:rPr lang="en-US" sz="2400" b="1" dirty="0" smtClean="0">
                <a:ln w="1905"/>
                <a:effectLst>
                  <a:outerShdw blurRad="50800" dist="38100" dir="5400000" algn="t" rotWithShape="0">
                    <a:prstClr val="black">
                      <a:alpha val="40000"/>
                    </a:prstClr>
                  </a:outerShdw>
                </a:effectLst>
                <a:cs typeface="Arial Rounded MT Bold"/>
              </a:rPr>
              <a:t> </a:t>
            </a:r>
            <a:r>
              <a:rPr lang="en-US" sz="2400" b="1" dirty="0" err="1" smtClean="0">
                <a:ln w="1905"/>
                <a:effectLst>
                  <a:outerShdw blurRad="50800" dist="38100" dir="5400000" algn="t" rotWithShape="0">
                    <a:prstClr val="black">
                      <a:alpha val="40000"/>
                    </a:prstClr>
                  </a:outerShdw>
                </a:effectLst>
                <a:cs typeface="Arial Rounded MT Bold"/>
              </a:rPr>
              <a:t>Nailor</a:t>
            </a:r>
            <a:r>
              <a:rPr lang="en-US" sz="2400" b="1" dirty="0" smtClean="0">
                <a:ln w="1905"/>
                <a:effectLst>
                  <a:outerShdw blurRad="50800" dist="38100" dir="5400000" algn="t" rotWithShape="0">
                    <a:prstClr val="black">
                      <a:alpha val="40000"/>
                    </a:prstClr>
                  </a:outerShdw>
                </a:effectLst>
                <a:cs typeface="Arial Rounded MT Bold"/>
              </a:rPr>
              <a:t>, Graduate Program Coordinator </a:t>
            </a:r>
          </a:p>
          <a:p>
            <a:r>
              <a:rPr lang="en-US" sz="2400" b="1" dirty="0">
                <a:ln w="1905"/>
                <a:effectLst>
                  <a:outerShdw blurRad="50800" dist="38100" dir="5400000" algn="t" rotWithShape="0">
                    <a:prstClr val="black">
                      <a:alpha val="40000"/>
                    </a:prstClr>
                  </a:outerShdw>
                </a:effectLst>
                <a:cs typeface="Arial Rounded MT Bold"/>
              </a:rPr>
              <a:t>	</a:t>
            </a:r>
            <a:r>
              <a:rPr lang="en-US" sz="2400" i="1" dirty="0" smtClean="0">
                <a:ln w="1905"/>
                <a:effectLst>
                  <a:outerShdw blurRad="50800" dist="38100" dir="5400000" algn="t" rotWithShape="0">
                    <a:prstClr val="black">
                      <a:alpha val="40000"/>
                    </a:prstClr>
                  </a:outerShdw>
                </a:effectLst>
                <a:cs typeface="Arial Rounded MT Bold"/>
              </a:rPr>
              <a:t>registration, degree progress</a:t>
            </a:r>
            <a:r>
              <a:rPr lang="en-US" sz="2400" i="1" dirty="0">
                <a:ln w="1905"/>
                <a:effectLst>
                  <a:outerShdw blurRad="50800" dist="38100" dir="5400000" algn="t" rotWithShape="0">
                    <a:prstClr val="black">
                      <a:alpha val="40000"/>
                    </a:prstClr>
                  </a:outerShdw>
                </a:effectLst>
                <a:cs typeface="Arial Rounded MT Bold"/>
              </a:rPr>
              <a:t> </a:t>
            </a:r>
            <a:r>
              <a:rPr lang="en-US" sz="2400" i="1" dirty="0" smtClean="0">
                <a:ln w="1905"/>
                <a:effectLst>
                  <a:outerShdw blurRad="50800" dist="38100" dir="5400000" algn="t" rotWithShape="0">
                    <a:prstClr val="black">
                      <a:alpha val="40000"/>
                    </a:prstClr>
                  </a:outerShdw>
                </a:effectLst>
                <a:cs typeface="Arial Rounded MT Bold"/>
              </a:rPr>
              <a:t>and requirements</a:t>
            </a:r>
            <a:endParaRPr lang="en-US" sz="2400" b="1" dirty="0" smtClean="0">
              <a:ln w="1905"/>
              <a:effectLst>
                <a:outerShdw blurRad="50800" dist="38100" dir="5400000" algn="t" rotWithShape="0">
                  <a:prstClr val="black">
                    <a:alpha val="40000"/>
                  </a:prstClr>
                </a:outerShdw>
              </a:effectLst>
              <a:cs typeface="Arial Rounded MT Bold"/>
            </a:endParaRPr>
          </a:p>
          <a:p>
            <a:r>
              <a:rPr lang="en-US" sz="2400" b="1" dirty="0" smtClean="0">
                <a:ln w="1905"/>
                <a:effectLst>
                  <a:outerShdw blurRad="50800" dist="38100" dir="5400000" algn="t" rotWithShape="0">
                    <a:prstClr val="black">
                      <a:alpha val="40000"/>
                    </a:prstClr>
                  </a:outerShdw>
                </a:effectLst>
                <a:cs typeface="Arial Rounded MT Bold"/>
              </a:rPr>
              <a:t>	</a:t>
            </a:r>
            <a:r>
              <a:rPr lang="en-US" sz="2400" b="1" dirty="0" smtClean="0">
                <a:ln w="1905"/>
                <a:solidFill>
                  <a:schemeClr val="accent3"/>
                </a:solidFill>
                <a:effectLst>
                  <a:outerShdw blurRad="50800" dist="38100" dir="5400000" algn="t" rotWithShape="0">
                    <a:prstClr val="black">
                      <a:alpha val="40000"/>
                    </a:prstClr>
                  </a:outerShdw>
                </a:effectLst>
                <a:cs typeface="Arial Rounded MT Bold"/>
                <a:hlinkClick r:id="rId4"/>
              </a:rPr>
              <a:t>c.nailor@austin.utexas.edu</a:t>
            </a:r>
            <a:endParaRPr lang="en-US" sz="2400" b="1" dirty="0" smtClean="0">
              <a:ln w="1905"/>
              <a:solidFill>
                <a:schemeClr val="accent3"/>
              </a:solidFill>
              <a:effectLst>
                <a:outerShdw blurRad="50800" dist="38100" dir="5400000" algn="t" rotWithShape="0">
                  <a:prstClr val="black">
                    <a:alpha val="40000"/>
                  </a:prstClr>
                </a:outerShdw>
              </a:effectLst>
              <a:cs typeface="Arial Rounded MT Bold"/>
            </a:endParaRP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Stacy Neumann, Graduate Program Coordinator</a:t>
            </a:r>
          </a:p>
          <a:p>
            <a:pPr lvl="1"/>
            <a:r>
              <a:rPr lang="en-US" sz="2400" i="1" dirty="0">
                <a:ln w="1905"/>
                <a:effectLst>
                  <a:outerShdw blurRad="50800" dist="38100" dir="5400000" algn="t" rotWithShape="0">
                    <a:prstClr val="black">
                      <a:alpha val="40000"/>
                    </a:prstClr>
                  </a:outerShdw>
                </a:effectLst>
                <a:cs typeface="Arial Rounded MT Bold"/>
              </a:rPr>
              <a:t>f</a:t>
            </a:r>
            <a:r>
              <a:rPr lang="en-US" sz="2400" i="1" dirty="0" smtClean="0">
                <a:ln w="1905"/>
                <a:effectLst>
                  <a:outerShdw blurRad="50800" dist="38100" dir="5400000" algn="t" rotWithShape="0">
                    <a:prstClr val="black">
                      <a:alpha val="40000"/>
                    </a:prstClr>
                  </a:outerShdw>
                </a:effectLst>
                <a:cs typeface="Arial Rounded MT Bold"/>
              </a:rPr>
              <a:t>ellowship award packages, change of major</a:t>
            </a:r>
          </a:p>
          <a:p>
            <a:pPr lvl="1"/>
            <a:r>
              <a:rPr lang="en-US" sz="2400" b="1" dirty="0">
                <a:ln w="1905"/>
                <a:effectLst>
                  <a:outerShdw blurRad="50800" dist="38100" dir="5400000" algn="t" rotWithShape="0">
                    <a:prstClr val="black">
                      <a:alpha val="40000"/>
                    </a:prstClr>
                  </a:outerShdw>
                </a:effectLst>
                <a:cs typeface="Arial Rounded MT Bold"/>
                <a:hlinkClick r:id="rId5"/>
              </a:rPr>
              <a:t>s</a:t>
            </a:r>
            <a:r>
              <a:rPr lang="en-US" sz="2400" b="1" dirty="0" smtClean="0">
                <a:ln w="1905"/>
                <a:effectLst>
                  <a:outerShdw blurRad="50800" dist="38100" dir="5400000" algn="t" rotWithShape="0">
                    <a:prstClr val="black">
                      <a:alpha val="40000"/>
                    </a:prstClr>
                  </a:outerShdw>
                </a:effectLst>
                <a:cs typeface="Arial Rounded MT Bold"/>
                <a:hlinkClick r:id="rId5"/>
              </a:rPr>
              <a:t>tacy.neumann@austin.utexas.edu</a:t>
            </a:r>
            <a:r>
              <a:rPr lang="en-US" sz="2400" b="1" dirty="0" smtClean="0">
                <a:ln w="1905"/>
                <a:effectLst>
                  <a:outerShdw blurRad="50800" dist="38100" dir="5400000" algn="t" rotWithShape="0">
                    <a:prstClr val="black">
                      <a:alpha val="40000"/>
                    </a:prstClr>
                  </a:outerShdw>
                </a:effectLst>
                <a:cs typeface="Arial Rounded MT Bold"/>
              </a:rPr>
              <a:t> </a:t>
            </a: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Alissa Strother, Office of the Dean</a:t>
            </a:r>
          </a:p>
          <a:p>
            <a:r>
              <a:rPr lang="en-US" sz="2400" b="1" dirty="0">
                <a:ln w="1905"/>
                <a:effectLst>
                  <a:outerShdw blurRad="50800" dist="38100" dir="5400000" algn="t" rotWithShape="0">
                    <a:prstClr val="black">
                      <a:alpha val="40000"/>
                    </a:prstClr>
                  </a:outerShdw>
                </a:effectLst>
                <a:cs typeface="Arial Rounded MT Bold"/>
              </a:rPr>
              <a:t>	</a:t>
            </a:r>
            <a:r>
              <a:rPr lang="en-US" sz="2400" i="1" dirty="0" smtClean="0">
                <a:ln w="1905"/>
                <a:effectLst>
                  <a:outerShdw blurRad="50800" dist="38100" dir="5400000" algn="t" rotWithShape="0">
                    <a:prstClr val="black">
                      <a:alpha val="40000"/>
                    </a:prstClr>
                  </a:outerShdw>
                </a:effectLst>
                <a:cs typeface="Arial Rounded MT Bold"/>
              </a:rPr>
              <a:t>fellowship payments/disbursements, 	international 	travel &amp; exchange</a:t>
            </a:r>
            <a:endParaRPr lang="en-US" sz="2400" b="1" dirty="0" smtClean="0">
              <a:ln w="1905"/>
              <a:effectLst>
                <a:outerShdw blurRad="50800" dist="38100" dir="5400000" algn="t" rotWithShape="0">
                  <a:prstClr val="black">
                    <a:alpha val="40000"/>
                  </a:prstClr>
                </a:outerShdw>
              </a:effectLst>
              <a:cs typeface="Arial Rounded MT Bold"/>
            </a:endParaRPr>
          </a:p>
          <a:p>
            <a:r>
              <a:rPr lang="en-US" sz="2400" b="1" dirty="0" smtClean="0">
                <a:ln w="1905"/>
                <a:effectLst>
                  <a:outerShdw blurRad="50800" dist="38100" dir="5400000" algn="t" rotWithShape="0">
                    <a:prstClr val="black">
                      <a:alpha val="40000"/>
                    </a:prstClr>
                  </a:outerShdw>
                </a:effectLst>
                <a:cs typeface="Arial Rounded MT Bold"/>
              </a:rPr>
              <a:t>	</a:t>
            </a:r>
            <a:r>
              <a:rPr lang="en-US" sz="2400" b="1" dirty="0" smtClean="0">
                <a:ln w="1905"/>
                <a:effectLst>
                  <a:outerShdw blurRad="50800" dist="38100" dir="5400000" algn="t" rotWithShape="0">
                    <a:prstClr val="black">
                      <a:alpha val="40000"/>
                    </a:prstClr>
                  </a:outerShdw>
                </a:effectLst>
                <a:cs typeface="Arial Rounded MT Bold"/>
                <a:hlinkClick r:id="rId6"/>
              </a:rPr>
              <a:t>astrother@austin.utexas.edu</a:t>
            </a:r>
            <a:endParaRPr lang="en-US" sz="2400" b="1" dirty="0" smtClean="0">
              <a:ln w="1905"/>
              <a:effectLst>
                <a:outerShdw blurRad="50800" dist="38100" dir="5400000" algn="t" rotWithShape="0">
                  <a:prstClr val="black">
                    <a:alpha val="40000"/>
                  </a:prstClr>
                </a:outerShdw>
              </a:effectLst>
              <a:cs typeface="Arial Rounded MT Bold"/>
            </a:endParaRPr>
          </a:p>
          <a:p>
            <a:pPr marL="342900" indent="-342900">
              <a:buFont typeface="Arial"/>
              <a:buChar char="•"/>
            </a:pPr>
            <a:r>
              <a:rPr lang="en-US" sz="2400" b="1" dirty="0" smtClean="0">
                <a:ln w="1905"/>
                <a:effectLst>
                  <a:outerShdw blurRad="50800" dist="38100" dir="5400000" algn="t" rotWithShape="0">
                    <a:prstClr val="black">
                      <a:alpha val="40000"/>
                    </a:prstClr>
                  </a:outerShdw>
                </a:effectLst>
                <a:cs typeface="Arial Rounded MT Bold"/>
              </a:rPr>
              <a:t>Cathy </a:t>
            </a:r>
            <a:r>
              <a:rPr lang="en-US" sz="2400" b="1" dirty="0">
                <a:ln w="1905"/>
                <a:effectLst>
                  <a:outerShdw blurRad="50800" dist="38100" dir="5400000" algn="t" rotWithShape="0">
                    <a:prstClr val="black">
                      <a:alpha val="40000"/>
                    </a:prstClr>
                  </a:outerShdw>
                </a:effectLst>
                <a:cs typeface="Arial Rounded MT Bold"/>
              </a:rPr>
              <a:t>White, Director of </a:t>
            </a:r>
            <a:r>
              <a:rPr lang="en-US" sz="2400" b="1" dirty="0" smtClean="0">
                <a:ln w="1905"/>
                <a:effectLst>
                  <a:outerShdw blurRad="50800" dist="38100" dir="5400000" algn="t" rotWithShape="0">
                    <a:prstClr val="black">
                      <a:alpha val="40000"/>
                    </a:prstClr>
                  </a:outerShdw>
                </a:effectLst>
                <a:cs typeface="Arial Rounded MT Bold"/>
              </a:rPr>
              <a:t>OSAP</a:t>
            </a:r>
          </a:p>
          <a:p>
            <a:r>
              <a:rPr lang="en-US" sz="2400" b="1" i="1" dirty="0">
                <a:ln w="1905"/>
                <a:effectLst>
                  <a:outerShdw blurRad="50800" dist="38100" dir="5400000" algn="t" rotWithShape="0">
                    <a:prstClr val="black">
                      <a:alpha val="40000"/>
                    </a:prstClr>
                  </a:outerShdw>
                </a:effectLst>
                <a:cs typeface="Arial Rounded MT Bold"/>
              </a:rPr>
              <a:t>	</a:t>
            </a:r>
            <a:r>
              <a:rPr lang="en-US" sz="2400" i="1" dirty="0" smtClean="0">
                <a:ln w="1905"/>
                <a:effectLst>
                  <a:outerShdw blurRad="50800" dist="38100" dir="5400000" algn="t" rotWithShape="0">
                    <a:prstClr val="black">
                      <a:alpha val="40000"/>
                    </a:prstClr>
                  </a:outerShdw>
                </a:effectLst>
                <a:cs typeface="Arial Rounded MT Bold"/>
              </a:rPr>
              <a:t>endowed </a:t>
            </a:r>
            <a:r>
              <a:rPr lang="en-US" sz="2400" i="1" dirty="0">
                <a:ln w="1905"/>
                <a:effectLst>
                  <a:outerShdw blurRad="50800" dist="38100" dir="5400000" algn="t" rotWithShape="0">
                    <a:prstClr val="black">
                      <a:alpha val="40000"/>
                    </a:prstClr>
                  </a:outerShdw>
                </a:effectLst>
                <a:cs typeface="Arial Rounded MT Bold"/>
              </a:rPr>
              <a:t>internship fellowships</a:t>
            </a:r>
          </a:p>
          <a:p>
            <a:pPr lvl="1"/>
            <a:r>
              <a:rPr lang="en-US" sz="2400" b="1" dirty="0">
                <a:ln w="1905"/>
                <a:effectLst>
                  <a:outerShdw blurRad="50800" dist="38100" dir="5400000" algn="t" rotWithShape="0">
                    <a:prstClr val="black">
                      <a:alpha val="40000"/>
                    </a:prstClr>
                  </a:outerShdw>
                </a:effectLst>
                <a:cs typeface="Arial Rounded MT Bold"/>
                <a:hlinkClick r:id="rId7"/>
              </a:rPr>
              <a:t>c</a:t>
            </a:r>
            <a:r>
              <a:rPr lang="en-US" sz="2400" b="1" dirty="0" smtClean="0">
                <a:ln w="1905"/>
                <a:effectLst>
                  <a:outerShdw blurRad="50800" dist="38100" dir="5400000" algn="t" rotWithShape="0">
                    <a:prstClr val="black">
                      <a:alpha val="40000"/>
                    </a:prstClr>
                  </a:outerShdw>
                </a:effectLst>
                <a:cs typeface="Arial Rounded MT Bold"/>
                <a:hlinkClick r:id="rId7"/>
              </a:rPr>
              <a:t>swhite@austin.utexas.edu</a:t>
            </a:r>
            <a:r>
              <a:rPr lang="en-US" sz="2400" b="1" dirty="0" smtClean="0">
                <a:ln w="1905"/>
                <a:effectLst>
                  <a:outerShdw blurRad="50800" dist="38100" dir="5400000" algn="t" rotWithShape="0">
                    <a:prstClr val="black">
                      <a:alpha val="40000"/>
                    </a:prstClr>
                  </a:outerShdw>
                </a:effectLst>
                <a:cs typeface="Arial Rounded MT Bold"/>
              </a:rPr>
              <a:t>  </a:t>
            </a:r>
            <a:endParaRPr lang="en-US" sz="2400" b="1" dirty="0">
              <a:ln w="1905"/>
              <a:effectLst>
                <a:outerShdw blurRad="50800" dist="38100" dir="5400000" algn="t" rotWithShape="0">
                  <a:prstClr val="black">
                    <a:alpha val="40000"/>
                  </a:prstClr>
                </a:outerShdw>
              </a:effectLst>
              <a:cs typeface="Arial Rounded MT Bold"/>
            </a:endParaRPr>
          </a:p>
          <a:p>
            <a:endParaRPr lang="en-US" dirty="0"/>
          </a:p>
        </p:txBody>
      </p:sp>
    </p:spTree>
    <p:extLst>
      <p:ext uri="{BB962C8B-B14F-4D97-AF65-F5344CB8AC3E}">
        <p14:creationId xmlns:p14="http://schemas.microsoft.com/office/powerpoint/2010/main" val="2939357774"/>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story_Speeches_1112_Lyndon_Johnson_Fate_Civil_Rights_Workers_still_624x352.jpg"/>
          <p:cNvPicPr>
            <a:picLocks noChangeAspect="1"/>
          </p:cNvPicPr>
          <p:nvPr/>
        </p:nvPicPr>
        <p:blipFill>
          <a:blip r:embed="rId3">
            <a:alphaModFix amt="20000"/>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pressure="20"/>
                    </a14:imgEffect>
                    <a14:imgEffect>
                      <a14:sharpenSoften amount="-39000"/>
                    </a14:imgEffect>
                    <a14:imgEffect>
                      <a14:saturation sat="0"/>
                    </a14:imgEffect>
                    <a14:imgEffect>
                      <a14:brightnessContrast contrast="-15000"/>
                    </a14:imgEffect>
                  </a14:imgLayer>
                </a14:imgProps>
              </a:ext>
              <a:ext uri="{28A0092B-C50C-407E-A947-70E740481C1C}">
                <a14:useLocalDpi xmlns:a14="http://schemas.microsoft.com/office/drawing/2010/main" val="0"/>
              </a:ext>
            </a:extLst>
          </a:blip>
          <a:stretch>
            <a:fillRect/>
          </a:stretch>
        </p:blipFill>
        <p:spPr>
          <a:xfrm>
            <a:off x="609600" y="1193800"/>
            <a:ext cx="7924800" cy="4470400"/>
          </a:xfrm>
          <a:prstGeom prst="rect">
            <a:avLst/>
          </a:prstGeom>
        </p:spPr>
      </p:pic>
      <p:sp>
        <p:nvSpPr>
          <p:cNvPr id="2" name="Title 1"/>
          <p:cNvSpPr>
            <a:spLocks noGrp="1"/>
          </p:cNvSpPr>
          <p:nvPr>
            <p:ph type="title"/>
          </p:nvPr>
        </p:nvSpPr>
        <p:spPr>
          <a:xfrm>
            <a:off x="457200" y="4086122"/>
            <a:ext cx="8229600" cy="1143000"/>
          </a:xfrm>
        </p:spPr>
        <p:txBody>
          <a:bodyPr>
            <a:normAutofit fontScale="90000"/>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Clear Your Registration Bars</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4" name="TextBox 3"/>
          <p:cNvSpPr txBox="1"/>
          <p:nvPr/>
        </p:nvSpPr>
        <p:spPr>
          <a:xfrm>
            <a:off x="774700" y="5118029"/>
            <a:ext cx="7670800" cy="523220"/>
          </a:xfrm>
          <a:prstGeom prst="rect">
            <a:avLst/>
          </a:prstGeom>
          <a:noFill/>
        </p:spPr>
        <p:txBody>
          <a:bodyPr wrap="square" rtlCol="0">
            <a:spAutoFit/>
          </a:bodyPr>
          <a:lstStyle/>
          <a:p>
            <a:pPr algn="ctr"/>
            <a:r>
              <a:rPr lang="en-US" sz="2800" b="1" dirty="0" smtClean="0">
                <a:solidFill>
                  <a:schemeClr val="tx2"/>
                </a:solidFill>
                <a:effectLst>
                  <a:glow rad="63500">
                    <a:schemeClr val="tx2"/>
                  </a:glow>
                </a:effectLst>
                <a:hlinkClick r:id="rId5"/>
              </a:rPr>
              <a:t>https://utdirect.utexas.edu/registrar/ris.wbx</a:t>
            </a:r>
            <a:r>
              <a:rPr lang="en-US" sz="2800" b="1" dirty="0" smtClean="0">
                <a:solidFill>
                  <a:schemeClr val="tx2"/>
                </a:solidFill>
                <a:effectLst>
                  <a:glow rad="63500">
                    <a:schemeClr val="tx2"/>
                  </a:glow>
                </a:effectLst>
              </a:rPr>
              <a:t> </a:t>
            </a:r>
            <a:endParaRPr lang="en-US" sz="2800" b="1" dirty="0">
              <a:solidFill>
                <a:schemeClr val="tx2"/>
              </a:solidFill>
              <a:effectLst>
                <a:glow rad="63500">
                  <a:schemeClr val="tx2"/>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38109"/>
            <a:ext cx="8229600" cy="6220564"/>
          </a:xfrm>
        </p:spPr>
        <p:txBody>
          <a:bodyPr>
            <a:normAutofit fontScale="25000" lnSpcReduction="20000"/>
          </a:bodyPr>
          <a:lstStyle/>
          <a:p>
            <a:pPr marL="0" indent="0">
              <a:spcAft>
                <a:spcPts val="1000"/>
              </a:spcAft>
              <a:buNone/>
            </a:pPr>
            <a:r>
              <a:rPr lang="en-US" sz="16000" b="1" u="sng" dirty="0" smtClean="0">
                <a:latin typeface="Arial"/>
                <a:cs typeface="Arial"/>
              </a:rPr>
              <a:t>Types of Bars</a:t>
            </a:r>
          </a:p>
          <a:p>
            <a:pPr marL="0" indent="0">
              <a:spcAft>
                <a:spcPts val="1000"/>
              </a:spcAft>
              <a:buNone/>
            </a:pPr>
            <a:endParaRPr lang="en-US" sz="9600" b="1" u="sng" dirty="0" smtClean="0">
              <a:latin typeface="Arial"/>
              <a:cs typeface="Arial"/>
            </a:endParaRPr>
          </a:p>
          <a:p>
            <a:pPr marL="457200" lvl="1" indent="0">
              <a:spcAft>
                <a:spcPts val="500"/>
              </a:spcAft>
              <a:buNone/>
            </a:pPr>
            <a:r>
              <a:rPr lang="en-US" sz="11200" b="1" dirty="0" smtClean="0">
                <a:solidFill>
                  <a:srgbClr val="EC5B23"/>
                </a:solidFill>
                <a:latin typeface="Arial"/>
                <a:cs typeface="Arial"/>
              </a:rPr>
              <a:t>Financial</a:t>
            </a:r>
            <a:r>
              <a:rPr lang="en-US" sz="11200" b="1" dirty="0" smtClean="0">
                <a:latin typeface="Arial"/>
                <a:cs typeface="Arial"/>
              </a:rPr>
              <a:t>: </a:t>
            </a:r>
            <a:r>
              <a:rPr lang="en-US" sz="11200" dirty="0" smtClean="0">
                <a:latin typeface="Arial"/>
                <a:cs typeface="Arial"/>
              </a:rPr>
              <a:t>health services; library or parking fines.</a:t>
            </a:r>
          </a:p>
          <a:p>
            <a:pPr marL="457200" lvl="1" indent="0">
              <a:spcAft>
                <a:spcPts val="500"/>
              </a:spcAft>
              <a:buNone/>
            </a:pPr>
            <a:r>
              <a:rPr lang="en-US" sz="11200" b="1" dirty="0" smtClean="0">
                <a:solidFill>
                  <a:srgbClr val="EC5B23"/>
                </a:solidFill>
                <a:latin typeface="Arial"/>
                <a:cs typeface="Arial"/>
              </a:rPr>
              <a:t>Non-Financial</a:t>
            </a:r>
            <a:r>
              <a:rPr lang="en-US" sz="11200" b="1" dirty="0" smtClean="0">
                <a:latin typeface="Arial"/>
                <a:cs typeface="Arial"/>
              </a:rPr>
              <a:t>: </a:t>
            </a:r>
            <a:r>
              <a:rPr lang="en-US" sz="11200" dirty="0" smtClean="0">
                <a:latin typeface="Arial"/>
                <a:cs typeface="Arial"/>
              </a:rPr>
              <a:t>outstanding transcripts (GIAC), incomplete immunization records (UHS), missing emergency contact info (DOS ‘Type E’ bar).		</a:t>
            </a:r>
          </a:p>
          <a:p>
            <a:pPr marL="457200" lvl="1" indent="0">
              <a:spcAft>
                <a:spcPts val="500"/>
              </a:spcAft>
              <a:buNone/>
            </a:pPr>
            <a:r>
              <a:rPr lang="en-US" sz="11200" b="1" dirty="0" smtClean="0">
                <a:solidFill>
                  <a:srgbClr val="EC5B23"/>
                </a:solidFill>
                <a:latin typeface="Arial"/>
                <a:cs typeface="Arial"/>
              </a:rPr>
              <a:t>Advising</a:t>
            </a:r>
            <a:r>
              <a:rPr lang="en-US" sz="11200" b="1" dirty="0" smtClean="0">
                <a:solidFill>
                  <a:srgbClr val="000000"/>
                </a:solidFill>
                <a:latin typeface="Arial"/>
                <a:cs typeface="Arial"/>
              </a:rPr>
              <a:t>: </a:t>
            </a:r>
            <a:r>
              <a:rPr lang="en-US" sz="11200" dirty="0" smtClean="0">
                <a:latin typeface="Arial"/>
                <a:cs typeface="Arial"/>
              </a:rPr>
              <a:t>Contact OSAP; dual-degree students are encouraged to contact partner program</a:t>
            </a:r>
          </a:p>
          <a:p>
            <a:pPr marL="457200" lvl="1" indent="0">
              <a:spcAft>
                <a:spcPts val="500"/>
              </a:spcAft>
              <a:buNone/>
            </a:pPr>
            <a:endParaRPr lang="en-US" sz="2900" dirty="0"/>
          </a:p>
          <a:p>
            <a:pPr marL="914400" lvl="2" indent="0">
              <a:spcAft>
                <a:spcPts val="500"/>
              </a:spcAft>
              <a:buNone/>
            </a:pPr>
            <a:r>
              <a:rPr lang="en-US" sz="2720" dirty="0" smtClean="0"/>
              <a:t>						</a:t>
            </a:r>
            <a:endParaRPr lang="en-US" dirty="0"/>
          </a:p>
        </p:txBody>
      </p:sp>
    </p:spTree>
    <p:extLst>
      <p:ext uri="{BB962C8B-B14F-4D97-AF65-F5344CB8AC3E}">
        <p14:creationId xmlns:p14="http://schemas.microsoft.com/office/powerpoint/2010/main" val="31957272"/>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LBJ School Course Schedule</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417638"/>
            <a:ext cx="8229600" cy="5170315"/>
          </a:xfrm>
        </p:spPr>
        <p:txBody>
          <a:bodyPr>
            <a:normAutofit fontScale="70000" lnSpcReduction="20000"/>
          </a:bodyPr>
          <a:lstStyle/>
          <a:p>
            <a:pPr>
              <a:spcAft>
                <a:spcPts val="800"/>
              </a:spcAft>
            </a:pPr>
            <a:r>
              <a:rPr lang="en-US" b="1" dirty="0">
                <a:latin typeface="Arial"/>
                <a:cs typeface="Arial"/>
              </a:rPr>
              <a:t>Your </a:t>
            </a:r>
            <a:r>
              <a:rPr lang="en-US" b="1" dirty="0">
                <a:solidFill>
                  <a:srgbClr val="A54200"/>
                </a:solidFill>
                <a:latin typeface="Arial"/>
                <a:cs typeface="Arial"/>
              </a:rPr>
              <a:t>PRIMARY</a:t>
            </a:r>
            <a:r>
              <a:rPr lang="en-US" b="1" dirty="0">
                <a:latin typeface="Arial"/>
                <a:cs typeface="Arial"/>
              </a:rPr>
              <a:t> registration </a:t>
            </a:r>
            <a:r>
              <a:rPr lang="en-US" b="1" dirty="0" smtClean="0">
                <a:latin typeface="Arial"/>
                <a:cs typeface="Arial"/>
              </a:rPr>
              <a:t>resource:</a:t>
            </a:r>
            <a:r>
              <a:rPr lang="en-US" dirty="0" smtClean="0">
                <a:latin typeface="Arial"/>
                <a:cs typeface="Arial"/>
              </a:rPr>
              <a:t> </a:t>
            </a:r>
            <a:r>
              <a:rPr lang="en-US" dirty="0">
                <a:latin typeface="Arial"/>
                <a:cs typeface="Arial"/>
                <a:hlinkClick r:id="rId3"/>
              </a:rPr>
              <a:t>http://www.utexas.edu/lbj/schedule</a:t>
            </a:r>
            <a:endParaRPr lang="en-US" dirty="0">
              <a:latin typeface="Arial"/>
              <a:cs typeface="Arial"/>
            </a:endParaRPr>
          </a:p>
          <a:p>
            <a:pPr>
              <a:spcAft>
                <a:spcPts val="800"/>
              </a:spcAft>
            </a:pPr>
            <a:r>
              <a:rPr lang="en-US" dirty="0">
                <a:latin typeface="Arial"/>
                <a:cs typeface="Arial"/>
              </a:rPr>
              <a:t>Available earlier than Registrar’s online course </a:t>
            </a:r>
            <a:r>
              <a:rPr lang="en-US" dirty="0" smtClean="0">
                <a:latin typeface="Arial"/>
                <a:cs typeface="Arial"/>
              </a:rPr>
              <a:t>schedule.</a:t>
            </a:r>
            <a:endParaRPr lang="en-US" dirty="0">
              <a:latin typeface="Arial"/>
              <a:cs typeface="Arial"/>
            </a:endParaRPr>
          </a:p>
          <a:p>
            <a:pPr>
              <a:spcAft>
                <a:spcPts val="800"/>
              </a:spcAft>
            </a:pPr>
            <a:r>
              <a:rPr lang="en-US" dirty="0">
                <a:latin typeface="Arial"/>
                <a:cs typeface="Arial"/>
              </a:rPr>
              <a:t>Check for updates and changes OFTEN, especially PRIOR to </a:t>
            </a:r>
            <a:r>
              <a:rPr lang="en-US" dirty="0" smtClean="0">
                <a:latin typeface="Arial"/>
                <a:cs typeface="Arial"/>
              </a:rPr>
              <a:t>registering.</a:t>
            </a:r>
            <a:endParaRPr lang="en-US" dirty="0">
              <a:latin typeface="Arial"/>
              <a:cs typeface="Arial"/>
            </a:endParaRPr>
          </a:p>
          <a:p>
            <a:r>
              <a:rPr lang="en-US" b="1" dirty="0" smtClean="0">
                <a:latin typeface="Arial"/>
                <a:cs typeface="Arial"/>
              </a:rPr>
              <a:t> For LBJ School course offerings:</a:t>
            </a:r>
            <a:endParaRPr lang="en-US" b="1" dirty="0">
              <a:latin typeface="Arial"/>
              <a:cs typeface="Arial"/>
            </a:endParaRPr>
          </a:p>
          <a:p>
            <a:pPr marL="457200" lvl="1" indent="0">
              <a:buNone/>
            </a:pPr>
            <a:r>
              <a:rPr lang="en-US" dirty="0">
                <a:latin typeface="Arial"/>
                <a:cs typeface="Arial"/>
              </a:rPr>
              <a:t>Course descriptions and course syllabi</a:t>
            </a:r>
          </a:p>
          <a:p>
            <a:pPr marL="457200" lvl="1" indent="0">
              <a:buNone/>
            </a:pPr>
            <a:r>
              <a:rPr lang="en-US" dirty="0">
                <a:latin typeface="Arial"/>
                <a:cs typeface="Arial"/>
              </a:rPr>
              <a:t>Course meeting dates and times</a:t>
            </a:r>
          </a:p>
          <a:p>
            <a:pPr marL="457200" lvl="1" indent="0">
              <a:buNone/>
            </a:pPr>
            <a:r>
              <a:rPr lang="en-US" dirty="0">
                <a:latin typeface="Arial"/>
                <a:cs typeface="Arial"/>
              </a:rPr>
              <a:t>Instructor bio and contact information</a:t>
            </a:r>
          </a:p>
          <a:p>
            <a:pPr marL="0" indent="0" algn="ctr">
              <a:spcAft>
                <a:spcPts val="800"/>
              </a:spcAf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Registrar’s Course Schedule</a:t>
            </a:r>
            <a:endParaRPr lang="en-US"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600200"/>
            <a:ext cx="8229600" cy="4785960"/>
          </a:xfrm>
        </p:spPr>
        <p:txBody>
          <a:bodyPr>
            <a:normAutofit fontScale="70000" lnSpcReduction="20000"/>
          </a:bodyPr>
          <a:lstStyle/>
          <a:p>
            <a:pPr>
              <a:spcAft>
                <a:spcPts val="1000"/>
              </a:spcAft>
            </a:pPr>
            <a:r>
              <a:rPr lang="en-US" dirty="0" smtClean="0">
                <a:latin typeface="Arial"/>
                <a:cs typeface="Arial"/>
              </a:rPr>
              <a:t>Your </a:t>
            </a:r>
            <a:r>
              <a:rPr lang="en-US" i="1" dirty="0" smtClean="0">
                <a:solidFill>
                  <a:srgbClr val="A54200"/>
                </a:solidFill>
                <a:latin typeface="Arial"/>
                <a:cs typeface="Arial"/>
              </a:rPr>
              <a:t>secondary</a:t>
            </a:r>
            <a:r>
              <a:rPr lang="en-US" dirty="0" smtClean="0">
                <a:latin typeface="Arial"/>
                <a:cs typeface="Arial"/>
              </a:rPr>
              <a:t> registration resource.</a:t>
            </a:r>
          </a:p>
          <a:p>
            <a:pPr>
              <a:spcAft>
                <a:spcPts val="1000"/>
              </a:spcAft>
            </a:pPr>
            <a:r>
              <a:rPr lang="en-US" dirty="0" smtClean="0">
                <a:latin typeface="Arial"/>
                <a:cs typeface="Arial"/>
              </a:rPr>
              <a:t>Available online at: </a:t>
            </a:r>
            <a:r>
              <a:rPr lang="en-US" dirty="0" smtClean="0">
                <a:latin typeface="Arial"/>
                <a:cs typeface="Arial"/>
                <a:hlinkClick r:id="rId3"/>
              </a:rPr>
              <a:t>http://registrar.utexas.edu/schedules/</a:t>
            </a:r>
            <a:r>
              <a:rPr lang="en-US" dirty="0" smtClean="0">
                <a:latin typeface="Arial"/>
                <a:cs typeface="Arial"/>
              </a:rPr>
              <a:t>.</a:t>
            </a:r>
          </a:p>
          <a:p>
            <a:pPr>
              <a:spcAft>
                <a:spcPts val="1000"/>
              </a:spcAft>
            </a:pPr>
            <a:r>
              <a:rPr lang="en-US" dirty="0" smtClean="0">
                <a:latin typeface="Arial"/>
                <a:cs typeface="Arial"/>
              </a:rPr>
              <a:t>Published roughly two weeks prior to registration.</a:t>
            </a:r>
          </a:p>
          <a:p>
            <a:r>
              <a:rPr lang="en-US" dirty="0" smtClean="0">
                <a:latin typeface="Arial"/>
                <a:cs typeface="Arial"/>
              </a:rPr>
              <a:t>For university-wide </a:t>
            </a:r>
            <a:r>
              <a:rPr lang="en-US" smtClean="0">
                <a:latin typeface="Arial"/>
                <a:cs typeface="Arial"/>
              </a:rPr>
              <a:t>course offerings:</a:t>
            </a:r>
            <a:endParaRPr lang="en-US" dirty="0" smtClean="0">
              <a:latin typeface="Arial"/>
              <a:cs typeface="Arial"/>
            </a:endParaRPr>
          </a:p>
          <a:p>
            <a:pPr marL="457200" lvl="1" indent="0">
              <a:buNone/>
            </a:pPr>
            <a:r>
              <a:rPr lang="en-US" b="1" dirty="0" smtClean="0">
                <a:latin typeface="Arial"/>
                <a:cs typeface="Arial"/>
              </a:rPr>
              <a:t>Course availability</a:t>
            </a:r>
            <a:r>
              <a:rPr lang="en-US" dirty="0" smtClean="0">
                <a:latin typeface="Arial"/>
                <a:cs typeface="Arial"/>
              </a:rPr>
              <a:t> </a:t>
            </a:r>
            <a:r>
              <a:rPr lang="en-US" b="1" i="1" dirty="0" smtClean="0">
                <a:latin typeface="Arial"/>
                <a:cs typeface="Arial"/>
              </a:rPr>
              <a:t>after</a:t>
            </a:r>
            <a:r>
              <a:rPr lang="en-US" b="1" dirty="0" smtClean="0">
                <a:latin typeface="Arial"/>
                <a:cs typeface="Arial"/>
              </a:rPr>
              <a:t> registration begins </a:t>
            </a:r>
            <a:r>
              <a:rPr lang="en-US" dirty="0" smtClean="0">
                <a:latin typeface="Arial"/>
                <a:cs typeface="Arial"/>
              </a:rPr>
              <a:t>(tells you whether a course is open, closed/full, restricted, or waitlisted).</a:t>
            </a:r>
          </a:p>
          <a:p>
            <a:pPr marL="457200" lvl="1" indent="0">
              <a:buNone/>
            </a:pPr>
            <a:r>
              <a:rPr lang="en-US" b="1" dirty="0" smtClean="0">
                <a:latin typeface="Arial"/>
                <a:cs typeface="Arial"/>
              </a:rPr>
              <a:t>All Non-LBJ School courses</a:t>
            </a:r>
            <a:r>
              <a:rPr lang="en-US" dirty="0" smtClean="0">
                <a:latin typeface="Arial"/>
                <a:cs typeface="Arial"/>
              </a:rPr>
              <a:t>.</a:t>
            </a:r>
          </a:p>
          <a:p>
            <a:pPr lvl="1"/>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Fall 2015 Registration</a:t>
            </a:r>
            <a:endParaRPr lang="en-US" sz="4000" b="1" u="sng" dirty="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 name="Content Placeholder 2"/>
          <p:cNvSpPr>
            <a:spLocks noGrp="1"/>
          </p:cNvSpPr>
          <p:nvPr>
            <p:ph idx="1"/>
          </p:nvPr>
        </p:nvSpPr>
        <p:spPr>
          <a:xfrm>
            <a:off x="457200" y="1600200"/>
            <a:ext cx="8397480" cy="4525963"/>
          </a:xfrm>
        </p:spPr>
        <p:txBody>
          <a:bodyPr>
            <a:normAutofit fontScale="70000" lnSpcReduction="20000"/>
          </a:bodyPr>
          <a:lstStyle/>
          <a:p>
            <a:pPr>
              <a:spcAft>
                <a:spcPts val="1500"/>
              </a:spcAft>
            </a:pPr>
            <a:r>
              <a:rPr lang="en-US" sz="3300" dirty="0">
                <a:latin typeface="Arial"/>
                <a:cs typeface="Arial"/>
              </a:rPr>
              <a:t>R</a:t>
            </a:r>
            <a:r>
              <a:rPr lang="en-US" sz="3300" dirty="0" smtClean="0">
                <a:latin typeface="Arial"/>
                <a:cs typeface="Arial"/>
              </a:rPr>
              <a:t>egistration for Fall 2015 LBJ School courses begins at </a:t>
            </a:r>
            <a:r>
              <a:rPr lang="en-US" sz="3300" b="1" dirty="0" smtClean="0">
                <a:solidFill>
                  <a:srgbClr val="008000"/>
                </a:solidFill>
                <a:latin typeface="Arial"/>
                <a:cs typeface="Arial"/>
              </a:rPr>
              <a:t>8:00 AM on Friday, August 21</a:t>
            </a:r>
            <a:r>
              <a:rPr lang="en-US" sz="3300" dirty="0" smtClean="0">
                <a:latin typeface="Arial"/>
                <a:cs typeface="Arial"/>
              </a:rPr>
              <a:t>.</a:t>
            </a:r>
          </a:p>
          <a:p>
            <a:pPr>
              <a:spcBef>
                <a:spcPts val="1200"/>
              </a:spcBef>
              <a:spcAft>
                <a:spcPts val="1500"/>
              </a:spcAft>
            </a:pPr>
            <a:r>
              <a:rPr lang="en-US" sz="3300" dirty="0">
                <a:latin typeface="Arial"/>
                <a:cs typeface="Arial"/>
              </a:rPr>
              <a:t>C</a:t>
            </a:r>
            <a:r>
              <a:rPr lang="en-US" sz="3300" dirty="0" smtClean="0">
                <a:latin typeface="Arial"/>
                <a:cs typeface="Arial"/>
              </a:rPr>
              <a:t>heck your </a:t>
            </a:r>
            <a:r>
              <a:rPr lang="en-US" sz="3300" b="1" u="sng" dirty="0" smtClean="0">
                <a:solidFill>
                  <a:srgbClr val="A54200"/>
                </a:solidFill>
                <a:latin typeface="Arial"/>
                <a:cs typeface="Arial"/>
                <a:hlinkClick r:id="rId3"/>
              </a:rPr>
              <a:t>Registration Information Sheet </a:t>
            </a:r>
            <a:r>
              <a:rPr lang="en-US" sz="3300" dirty="0" smtClean="0">
                <a:latin typeface="Arial"/>
                <a:cs typeface="Arial"/>
              </a:rPr>
              <a:t>(RIS) for your specific add/drop access periods thereafter. </a:t>
            </a:r>
          </a:p>
          <a:p>
            <a:pPr>
              <a:spcBef>
                <a:spcPts val="1200"/>
              </a:spcBef>
              <a:spcAft>
                <a:spcPts val="1500"/>
              </a:spcAft>
            </a:pPr>
            <a:r>
              <a:rPr lang="en-US" sz="3300" dirty="0" smtClean="0">
                <a:latin typeface="Arial"/>
                <a:cs typeface="Arial"/>
              </a:rPr>
              <a:t>To assist you with registration, OSAP will be open from 8:00 AM - </a:t>
            </a:r>
            <a:r>
              <a:rPr lang="en-US" sz="3300" dirty="0">
                <a:latin typeface="Arial"/>
                <a:cs typeface="Arial"/>
              </a:rPr>
              <a:t>5</a:t>
            </a:r>
            <a:r>
              <a:rPr lang="en-US" sz="3300" dirty="0" smtClean="0">
                <a:latin typeface="Arial"/>
                <a:cs typeface="Arial"/>
              </a:rPr>
              <a:t>:00 PM on Friday, August 21 (PhD, MPAff &amp; MGPS Graduate Advisors will also be available).</a:t>
            </a:r>
          </a:p>
        </p:txBody>
      </p:sp>
    </p:spTree>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05" y="1972075"/>
            <a:ext cx="8229600" cy="1802644"/>
          </a:xfrm>
        </p:spPr>
        <p:txBody>
          <a:bodyPr>
            <a:noAutofit/>
          </a:bodyPr>
          <a:lstStyle/>
          <a:p>
            <a:r>
              <a:rPr lang="en-US" sz="40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MPAff Fall 2015 </a:t>
            </a:r>
            <a:br>
              <a:rPr lang="en-US" sz="40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br>
            <a:r>
              <a:rPr lang="en-US" sz="4000" b="1" u="sng" dirty="0" smtClean="0">
                <a:ln w="1905">
                  <a:solidFill>
                    <a:srgbClr val="984807"/>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PRP Course Registration Procedure</a:t>
            </a:r>
            <a:endParaRPr lang="en-US" sz="4000" dirty="0">
              <a:latin typeface="Arial"/>
              <a:cs typeface="Arial"/>
            </a:endParaRPr>
          </a:p>
        </p:txBody>
      </p:sp>
    </p:spTree>
    <p:extLst>
      <p:ext uri="{BB962C8B-B14F-4D97-AF65-F5344CB8AC3E}">
        <p14:creationId xmlns:p14="http://schemas.microsoft.com/office/powerpoint/2010/main" val="285893416"/>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7404"/>
            <a:ext cx="8229600" cy="6255588"/>
          </a:xfrm>
        </p:spPr>
        <p:txBody>
          <a:bodyPr>
            <a:normAutofit fontScale="32500" lnSpcReduction="20000"/>
          </a:bodyPr>
          <a:lstStyle/>
          <a:p>
            <a:pPr marL="0" indent="0">
              <a:spcBef>
                <a:spcPts val="1000"/>
              </a:spcBef>
              <a:spcAft>
                <a:spcPts val="1000"/>
              </a:spcAft>
              <a:buNone/>
            </a:pPr>
            <a:r>
              <a:rPr lang="en-US" sz="5100" b="1" dirty="0" smtClean="0">
                <a:solidFill>
                  <a:srgbClr val="D25221"/>
                </a:solidFill>
                <a:latin typeface="Arial"/>
                <a:cs typeface="Arial"/>
              </a:rPr>
              <a:t>Done!</a:t>
            </a:r>
          </a:p>
          <a:p>
            <a:pPr>
              <a:spcBef>
                <a:spcPts val="1000"/>
              </a:spcBef>
              <a:spcAft>
                <a:spcPts val="1000"/>
              </a:spcAft>
              <a:buFont typeface="Wingdings" charset="2"/>
              <a:buChar char="ü"/>
            </a:pPr>
            <a:r>
              <a:rPr lang="en-US" sz="5100" b="1" dirty="0" smtClean="0">
                <a:latin typeface="Arial"/>
                <a:cs typeface="Arial"/>
              </a:rPr>
              <a:t>You </a:t>
            </a:r>
            <a:r>
              <a:rPr lang="en-US" sz="5100" b="1" dirty="0">
                <a:latin typeface="Arial"/>
                <a:cs typeface="Arial"/>
              </a:rPr>
              <a:t>have already attended the MPAff PRP Fair on </a:t>
            </a:r>
            <a:r>
              <a:rPr lang="en-US" sz="5100" b="1" dirty="0" smtClean="0">
                <a:latin typeface="Arial"/>
                <a:cs typeface="Arial"/>
              </a:rPr>
              <a:t>Tuesday</a:t>
            </a:r>
            <a:r>
              <a:rPr lang="en-US" sz="5100" b="1" dirty="0">
                <a:latin typeface="Arial"/>
                <a:cs typeface="Arial"/>
              </a:rPr>
              <a:t> </a:t>
            </a:r>
            <a:r>
              <a:rPr lang="en-US" sz="5100" b="1" dirty="0" smtClean="0">
                <a:latin typeface="Arial"/>
                <a:cs typeface="Arial"/>
              </a:rPr>
              <a:t>and </a:t>
            </a:r>
            <a:r>
              <a:rPr lang="en-US" sz="5100" b="1" dirty="0">
                <a:latin typeface="Arial"/>
                <a:cs typeface="Arial"/>
              </a:rPr>
              <a:t>heard about the various PRP’s that are offered this </a:t>
            </a:r>
            <a:r>
              <a:rPr lang="en-US" sz="5100" b="1" dirty="0" smtClean="0">
                <a:latin typeface="Arial"/>
                <a:cs typeface="Arial"/>
              </a:rPr>
              <a:t>academic year.</a:t>
            </a:r>
          </a:p>
          <a:p>
            <a:pPr marL="0" indent="0">
              <a:spcBef>
                <a:spcPts val="1000"/>
              </a:spcBef>
              <a:spcAft>
                <a:spcPts val="1000"/>
              </a:spcAft>
              <a:buNone/>
            </a:pPr>
            <a:r>
              <a:rPr lang="en-US" sz="5100" b="1" dirty="0" smtClean="0">
                <a:solidFill>
                  <a:srgbClr val="D25221"/>
                </a:solidFill>
                <a:latin typeface="Arial"/>
                <a:cs typeface="Arial"/>
              </a:rPr>
              <a:t>To Do:</a:t>
            </a:r>
            <a:endParaRPr lang="en-US" sz="5100" b="1" dirty="0">
              <a:solidFill>
                <a:srgbClr val="D25221"/>
              </a:solidFill>
              <a:latin typeface="Arial"/>
              <a:cs typeface="Arial"/>
            </a:endParaRPr>
          </a:p>
          <a:p>
            <a:pPr>
              <a:spcBef>
                <a:spcPts val="1000"/>
              </a:spcBef>
              <a:spcAft>
                <a:spcPts val="1000"/>
              </a:spcAft>
            </a:pPr>
            <a:r>
              <a:rPr lang="en-US" sz="5100" b="1" dirty="0">
                <a:solidFill>
                  <a:srgbClr val="D25221"/>
                </a:solidFill>
                <a:latin typeface="Arial"/>
                <a:cs typeface="Arial"/>
              </a:rPr>
              <a:t>Submit</a:t>
            </a:r>
            <a:r>
              <a:rPr lang="en-US" sz="5100" dirty="0">
                <a:solidFill>
                  <a:srgbClr val="D25221"/>
                </a:solidFill>
                <a:latin typeface="Arial"/>
                <a:cs typeface="Arial"/>
              </a:rPr>
              <a:t> the MPAff PRP Preference Form </a:t>
            </a:r>
            <a:r>
              <a:rPr lang="en-US" sz="5100" dirty="0">
                <a:latin typeface="Arial"/>
                <a:cs typeface="Arial"/>
              </a:rPr>
              <a:t>via the link on </a:t>
            </a:r>
            <a:r>
              <a:rPr lang="en-US" sz="5100" dirty="0" smtClean="0">
                <a:latin typeface="Arial"/>
                <a:cs typeface="Arial"/>
              </a:rPr>
              <a:t>CANVAS </a:t>
            </a:r>
            <a:r>
              <a:rPr lang="en-US" sz="5100" dirty="0">
                <a:latin typeface="Arial"/>
                <a:cs typeface="Arial"/>
              </a:rPr>
              <a:t>(</a:t>
            </a:r>
            <a:r>
              <a:rPr lang="en-US" sz="5100" dirty="0" smtClean="0">
                <a:latin typeface="Arial"/>
                <a:cs typeface="Arial"/>
              </a:rPr>
              <a:t>LBJ </a:t>
            </a:r>
            <a:r>
              <a:rPr lang="en-US" sz="5100" dirty="0">
                <a:latin typeface="Arial"/>
                <a:cs typeface="Arial"/>
              </a:rPr>
              <a:t>Summer Transition </a:t>
            </a:r>
            <a:r>
              <a:rPr lang="en-US" sz="5100" dirty="0" smtClean="0">
                <a:latin typeface="Arial"/>
                <a:cs typeface="Arial"/>
              </a:rPr>
              <a:t>2015 – PRP) </a:t>
            </a:r>
            <a:r>
              <a:rPr lang="en-US" sz="5100" dirty="0">
                <a:latin typeface="Arial"/>
                <a:cs typeface="Arial"/>
              </a:rPr>
              <a:t>no later than </a:t>
            </a:r>
            <a:r>
              <a:rPr lang="en-US" sz="5100" u="sng" dirty="0">
                <a:latin typeface="Arial"/>
                <a:cs typeface="Arial"/>
              </a:rPr>
              <a:t>5:30 PM on Thursday, August </a:t>
            </a:r>
            <a:r>
              <a:rPr lang="en-US" sz="5100" u="sng" dirty="0" smtClean="0">
                <a:latin typeface="Arial"/>
                <a:cs typeface="Arial"/>
              </a:rPr>
              <a:t>20</a:t>
            </a:r>
            <a:r>
              <a:rPr lang="en-US" sz="5100" dirty="0" smtClean="0">
                <a:latin typeface="Arial"/>
                <a:cs typeface="Arial"/>
              </a:rPr>
              <a:t>.  Complete the form even if you do not plan to take the PRP this semester or don’t have a preference on the PRP to which you will be assigned.</a:t>
            </a:r>
            <a:endParaRPr lang="en-US" sz="5100" dirty="0">
              <a:latin typeface="Arial"/>
              <a:cs typeface="Arial"/>
            </a:endParaRPr>
          </a:p>
          <a:p>
            <a:pPr>
              <a:spcBef>
                <a:spcPts val="1000"/>
              </a:spcBef>
              <a:spcAft>
                <a:spcPts val="1000"/>
              </a:spcAft>
            </a:pPr>
            <a:r>
              <a:rPr lang="en-US" sz="5100" b="1" dirty="0">
                <a:solidFill>
                  <a:srgbClr val="D25221"/>
                </a:solidFill>
                <a:latin typeface="Arial"/>
                <a:cs typeface="Arial"/>
              </a:rPr>
              <a:t>Check </a:t>
            </a:r>
            <a:r>
              <a:rPr lang="en-US" sz="5100" dirty="0" smtClean="0">
                <a:solidFill>
                  <a:srgbClr val="D25221"/>
                </a:solidFill>
                <a:latin typeface="Arial"/>
                <a:cs typeface="Arial"/>
              </a:rPr>
              <a:t>CANVAS</a:t>
            </a:r>
            <a:r>
              <a:rPr lang="en-US" sz="5100" b="1" dirty="0" smtClean="0">
                <a:solidFill>
                  <a:srgbClr val="D25221"/>
                </a:solidFill>
                <a:latin typeface="Arial"/>
                <a:cs typeface="Arial"/>
              </a:rPr>
              <a:t> </a:t>
            </a:r>
            <a:r>
              <a:rPr lang="en-US" sz="5100" dirty="0" smtClean="0">
                <a:latin typeface="Arial"/>
                <a:cs typeface="Arial"/>
              </a:rPr>
              <a:t>(LBJ </a:t>
            </a:r>
            <a:r>
              <a:rPr lang="en-US" sz="5100" dirty="0">
                <a:latin typeface="Arial"/>
                <a:cs typeface="Arial"/>
              </a:rPr>
              <a:t>Summer Transition </a:t>
            </a:r>
            <a:r>
              <a:rPr lang="en-US" sz="5100" dirty="0" smtClean="0">
                <a:latin typeface="Arial"/>
                <a:cs typeface="Arial"/>
              </a:rPr>
              <a:t>2015 – PRP) </a:t>
            </a:r>
            <a:r>
              <a:rPr lang="en-US" sz="5100" dirty="0">
                <a:latin typeface="Arial"/>
                <a:cs typeface="Arial"/>
              </a:rPr>
              <a:t>for PRP assignments </a:t>
            </a:r>
            <a:r>
              <a:rPr lang="en-US" sz="5100" i="1" dirty="0" smtClean="0">
                <a:latin typeface="Arial"/>
                <a:cs typeface="Arial"/>
              </a:rPr>
              <a:t>after</a:t>
            </a:r>
            <a:r>
              <a:rPr lang="en-US" sz="5100" dirty="0" smtClean="0">
                <a:latin typeface="Arial"/>
                <a:cs typeface="Arial"/>
              </a:rPr>
              <a:t> </a:t>
            </a:r>
            <a:r>
              <a:rPr lang="en-US" sz="5100" dirty="0">
                <a:latin typeface="Arial"/>
                <a:cs typeface="Arial"/>
              </a:rPr>
              <a:t>9:00 PM on Thursday, August </a:t>
            </a:r>
            <a:r>
              <a:rPr lang="en-US" sz="5100" dirty="0" smtClean="0">
                <a:latin typeface="Arial"/>
                <a:cs typeface="Arial"/>
              </a:rPr>
              <a:t>20.</a:t>
            </a:r>
            <a:endParaRPr lang="en-US" sz="5100" dirty="0">
              <a:latin typeface="Arial"/>
              <a:cs typeface="Arial"/>
            </a:endParaRPr>
          </a:p>
          <a:p>
            <a:pPr>
              <a:spcBef>
                <a:spcPts val="1000"/>
              </a:spcBef>
              <a:spcAft>
                <a:spcPts val="1000"/>
              </a:spcAft>
            </a:pPr>
            <a:r>
              <a:rPr lang="en-US" sz="5100" b="1" dirty="0">
                <a:solidFill>
                  <a:srgbClr val="D25221"/>
                </a:solidFill>
                <a:latin typeface="Arial"/>
                <a:cs typeface="Arial"/>
              </a:rPr>
              <a:t>Register</a:t>
            </a:r>
            <a:r>
              <a:rPr lang="en-US" sz="5100" dirty="0">
                <a:latin typeface="Arial"/>
                <a:cs typeface="Arial"/>
              </a:rPr>
              <a:t> for your assigned PRP on Friday, August </a:t>
            </a:r>
            <a:r>
              <a:rPr lang="en-US" sz="5100" dirty="0" smtClean="0">
                <a:latin typeface="Arial"/>
                <a:cs typeface="Arial"/>
              </a:rPr>
              <a:t>21 (and again during spring 2016 registration).</a:t>
            </a:r>
            <a:endParaRPr lang="en-US" dirty="0"/>
          </a:p>
        </p:txBody>
      </p:sp>
    </p:spTree>
    <p:extLst>
      <p:ext uri="{BB962C8B-B14F-4D97-AF65-F5344CB8AC3E}">
        <p14:creationId xmlns:p14="http://schemas.microsoft.com/office/powerpoint/2010/main" val="2538719772"/>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5007</TotalTime>
  <Words>1947</Words>
  <Application>Microsoft Macintosh PowerPoint</Application>
  <PresentationFormat>On-screen Show (4:3)</PresentationFormat>
  <Paragraphs>160</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Twilight</vt:lpstr>
      <vt:lpstr>Fall 2015 Registration and Fee Bill Payment Overview</vt:lpstr>
      <vt:lpstr>AGENDA</vt:lpstr>
      <vt:lpstr>Clear Your Registration Bars</vt:lpstr>
      <vt:lpstr>PowerPoint Presentation</vt:lpstr>
      <vt:lpstr>LBJ School Course Schedule</vt:lpstr>
      <vt:lpstr>Registrar’s Course Schedule</vt:lpstr>
      <vt:lpstr>Fall 2015 Registration</vt:lpstr>
      <vt:lpstr>MPAff Fall 2015  PRP Course Registration Procedure</vt:lpstr>
      <vt:lpstr>PowerPoint Presentation</vt:lpstr>
      <vt:lpstr>Registration Screen Shot</vt:lpstr>
      <vt:lpstr>Registration Screen Shot</vt:lpstr>
      <vt:lpstr>Special Registration Needs?</vt:lpstr>
      <vt:lpstr>Add/Drop Periods</vt:lpstr>
      <vt:lpstr>Payment and Confirming Attendance</vt:lpstr>
      <vt:lpstr>Zero $0.00 Tuition Bill and  Third Party Payments</vt:lpstr>
      <vt:lpstr>Attendance Confirmed:  “Your Registration is Complete”</vt:lpstr>
      <vt:lpstr> Students with LBJ School Fellowships </vt:lpstr>
      <vt:lpstr>TUITION PAYMENT OPTIONS</vt:lpstr>
      <vt:lpstr>Short Term Tuition Loans</vt:lpstr>
      <vt:lpstr>Installment Payment Plan</vt:lpstr>
      <vt:lpstr>Payment Questions?</vt:lpstr>
      <vt:lpstr>PowerPoint Presentation</vt:lpstr>
      <vt:lpstr>PowerPoint Presentation</vt:lpstr>
    </vt:vector>
  </TitlesOfParts>
  <Manager/>
  <Company>UT LBJ School of Public Affairs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Registration and Payment Overview</dc:title>
  <dc:subject/>
  <dc:creator>Kristen Hotopp</dc:creator>
  <cp:keywords/>
  <dc:description/>
  <cp:lastModifiedBy>MS Office 2011</cp:lastModifiedBy>
  <cp:revision>207</cp:revision>
  <cp:lastPrinted>2013-08-20T17:36:17Z</cp:lastPrinted>
  <dcterms:created xsi:type="dcterms:W3CDTF">2010-10-19T20:29:36Z</dcterms:created>
  <dcterms:modified xsi:type="dcterms:W3CDTF">2015-08-18T20:15:43Z</dcterms:modified>
  <cp:category/>
</cp:coreProperties>
</file>